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omments/modernComment_1F2_BEFE37F2.xml" ContentType="application/vnd.ms-powerpoint.comments+xml"/>
  <Override PartName="/ppt/comments/modernComment_1F0_7EA04B7E.xml" ContentType="application/vnd.ms-powerpoint.comments+xml"/>
  <Override PartName="/ppt/comments/modernComment_1FD_1925C1BD.xml" ContentType="application/vnd.ms-powerpoint.comments+xml"/>
  <Override PartName="/ppt/comments/modernComment_207_FABB22EA.xml" ContentType="application/vnd.ms-powerpoint.comments+xml"/>
  <Override PartName="/ppt/comments/modernComment_1F7_5955B113.xml" ContentType="application/vnd.ms-powerpoint.comments+xml"/>
  <Override PartName="/ppt/comments/modernComment_208_C1188C30.xml" ContentType="application/vnd.ms-powerpoint.comments+xml"/>
  <Override PartName="/ppt/comments/modernComment_1F8_F4D9F333.xml" ContentType="application/vnd.ms-powerpoint.comments+xml"/>
  <Override PartName="/ppt/authors.xml" ContentType="application/vnd.ms-powerpoint.authors+xml"/>
  <Override PartName="/ppt/comments/modernComment_1FE_D6231329.xml" ContentType="application/vnd.ms-powerpoint.comments+xml"/>
  <Override PartName="/ppt/comments/modernComment_205_FF62696D.xml" ContentType="application/vnd.ms-powerpoint.comments+xml"/>
  <Override PartName="/ppt/comments/modernComment_14C_0.xml" ContentType="application/vnd.ms-powerpoint.comment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162_9ABDF530.xml" ContentType="application/vnd.ms-powerpoint.comments+xml"/>
  <Override PartName="/ppt/comments/modernComment_1EF_42C59256.xml" ContentType="application/vnd.ms-powerpoint.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54" r:id="rId3"/>
    <p:sldId id="483" r:id="rId4"/>
    <p:sldId id="495" r:id="rId5"/>
    <p:sldId id="525" r:id="rId6"/>
    <p:sldId id="482" r:id="rId7"/>
    <p:sldId id="493" r:id="rId8"/>
    <p:sldId id="494" r:id="rId9"/>
    <p:sldId id="498" r:id="rId10"/>
    <p:sldId id="496" r:id="rId11"/>
    <p:sldId id="476" r:id="rId12"/>
    <p:sldId id="497" r:id="rId13"/>
    <p:sldId id="499" r:id="rId14"/>
    <p:sldId id="501" r:id="rId15"/>
    <p:sldId id="485" r:id="rId16"/>
    <p:sldId id="502" r:id="rId17"/>
    <p:sldId id="507" r:id="rId18"/>
    <p:sldId id="486" r:id="rId19"/>
    <p:sldId id="508" r:id="rId20"/>
    <p:sldId id="509" r:id="rId21"/>
    <p:sldId id="474" r:id="rId22"/>
    <p:sldId id="505" r:id="rId23"/>
    <p:sldId id="319" r:id="rId24"/>
    <p:sldId id="320" r:id="rId25"/>
    <p:sldId id="506" r:id="rId26"/>
    <p:sldId id="325" r:id="rId27"/>
    <p:sldId id="313" r:id="rId28"/>
    <p:sldId id="487" r:id="rId29"/>
    <p:sldId id="322" r:id="rId30"/>
    <p:sldId id="511" r:id="rId31"/>
    <p:sldId id="510" r:id="rId32"/>
    <p:sldId id="512" r:id="rId33"/>
    <p:sldId id="513" r:id="rId34"/>
    <p:sldId id="515" r:id="rId35"/>
    <p:sldId id="516" r:id="rId36"/>
    <p:sldId id="517" r:id="rId37"/>
    <p:sldId id="518" r:id="rId38"/>
    <p:sldId id="328" r:id="rId39"/>
    <p:sldId id="333" r:id="rId40"/>
    <p:sldId id="334" r:id="rId41"/>
    <p:sldId id="335" r:id="rId42"/>
    <p:sldId id="490" r:id="rId43"/>
    <p:sldId id="331" r:id="rId44"/>
    <p:sldId id="332" r:id="rId45"/>
    <p:sldId id="519" r:id="rId46"/>
    <p:sldId id="329" r:id="rId47"/>
    <p:sldId id="488" r:id="rId48"/>
    <p:sldId id="503" r:id="rId49"/>
    <p:sldId id="520" r:id="rId50"/>
    <p:sldId id="477" r:id="rId51"/>
    <p:sldId id="489" r:id="rId52"/>
    <p:sldId id="504" r:id="rId53"/>
    <p:sldId id="522" r:id="rId54"/>
    <p:sldId id="526"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5437F-9867-EB17-0158-D950E0F93A0B}" name="Karen Reyes" initials="KR" userId="S::Karen.Reyes@Maryland.gov::20d92915-7c6f-4f3f-9b77-e5514a7cfc1f" providerId="AD"/>
  <p188:author id="{67BA8C8C-6928-05E7-CFE5-38A3071A83CF}" name="Nichelle Johnson" initials="NJ" userId="S::Nichelle.Johnson1@Maryland.gov::23247f90-6d1e-4c4e-8fee-f7b442d2fa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7C7"/>
    <a:srgbClr val="E5DEDB"/>
    <a:srgbClr val="D93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3" d="100"/>
          <a:sy n="83" d="100"/>
        </p:scale>
        <p:origin x="59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omments/modernComment_14C_0.xml><?xml version="1.0" encoding="utf-8"?>
<p188:cmLst xmlns:a="http://schemas.openxmlformats.org/drawingml/2006/main" xmlns:r="http://schemas.openxmlformats.org/officeDocument/2006/relationships" xmlns:p188="http://schemas.microsoft.com/office/powerpoint/2018/8/main">
  <p188:cm id="{70FED773-2116-4782-8C23-B3ABFADAC968}" authorId="{67BA8C8C-6928-05E7-CFE5-38A3071A83CF}" status="resolved" created="2022-06-16T16:45:01.544" complete="100000">
    <pc:sldMkLst xmlns:pc="http://schemas.microsoft.com/office/powerpoint/2013/main/command">
      <pc:docMk/>
      <pc:sldMk cId="0" sldId="332"/>
    </pc:sldMkLst>
    <p188:txBody>
      <a:bodyPr/>
      <a:lstStyle/>
      <a:p>
        <a:r>
          <a:rPr lang="en-US"/>
          <a:t>In orange box, not sure you mean to say import of the template or importing template...also I would keep use and delete submitted.</a:t>
        </a:r>
      </a:p>
    </p188:txBody>
  </p188:cm>
</p188:cmLst>
</file>

<file path=ppt/comments/modernComment_162_9ABDF530.xml><?xml version="1.0" encoding="utf-8"?>
<p188:cmLst xmlns:a="http://schemas.openxmlformats.org/drawingml/2006/main" xmlns:r="http://schemas.openxmlformats.org/officeDocument/2006/relationships" xmlns:p188="http://schemas.microsoft.com/office/powerpoint/2018/8/main">
  <p188:cm id="{995D295F-8B39-4A92-A6E6-AC1715DBD3BC}" authorId="{67BA8C8C-6928-05E7-CFE5-38A3071A83CF}" status="resolved" created="2022-06-16T15:47:51.402" complete="100000">
    <pc:sldMkLst xmlns:pc="http://schemas.microsoft.com/office/powerpoint/2013/main/command">
      <pc:docMk/>
      <pc:sldMk cId="2596140336" sldId="354"/>
    </pc:sldMkLst>
    <p188:txBody>
      <a:bodyPr/>
      <a:lstStyle/>
      <a:p>
        <a:r>
          <a:rPr lang="en-US"/>
          <a:t>I would trim down this slide and remove welcome.</a:t>
        </a:r>
      </a:p>
    </p188:txBody>
  </p188:cm>
</p188:cmLst>
</file>

<file path=ppt/comments/modernComment_1EF_42C59256.xml><?xml version="1.0" encoding="utf-8"?>
<p188:cmLst xmlns:a="http://schemas.openxmlformats.org/drawingml/2006/main" xmlns:r="http://schemas.openxmlformats.org/officeDocument/2006/relationships" xmlns:p188="http://schemas.microsoft.com/office/powerpoint/2018/8/main">
  <p188:cm id="{3D8C31FA-BC78-44BA-91BF-0AE7AEA07A23}" authorId="{67BA8C8C-6928-05E7-CFE5-38A3071A83CF}" status="resolved" created="2022-06-16T16:15:53.529" complete="100000">
    <pc:sldMkLst xmlns:pc="http://schemas.microsoft.com/office/powerpoint/2013/main/command">
      <pc:docMk/>
      <pc:sldMk cId="1120244310" sldId="495"/>
    </pc:sldMkLst>
    <p188:txBody>
      <a:bodyPr/>
      <a:lstStyle/>
      <a:p>
        <a:r>
          <a:rPr lang="en-US"/>
          <a:t>The agenda says you will quote the legislation but I don't see anything here.  Generally, reporting is outlined in COMAR 21.11.03.17</a:t>
        </a:r>
      </a:p>
    </p188:txBody>
  </p188:cm>
</p188:cmLst>
</file>

<file path=ppt/comments/modernComment_1F0_7EA04B7E.xml><?xml version="1.0" encoding="utf-8"?>
<p188:cmLst xmlns:a="http://schemas.openxmlformats.org/drawingml/2006/main" xmlns:r="http://schemas.openxmlformats.org/officeDocument/2006/relationships" xmlns:p188="http://schemas.microsoft.com/office/powerpoint/2018/8/main">
  <p188:cm id="{DF4BE3E9-37AB-459A-832B-3901EA41554F}" authorId="{67BA8C8C-6928-05E7-CFE5-38A3071A83CF}" status="resolved" created="2022-06-16T16:21:08.147" complete="100000">
    <pc:sldMkLst xmlns:pc="http://schemas.microsoft.com/office/powerpoint/2013/main/command">
      <pc:docMk/>
      <pc:sldMk cId="2124434302" sldId="496"/>
    </pc:sldMkLst>
    <p188:txBody>
      <a:bodyPr/>
      <a:lstStyle/>
      <a:p>
        <a:r>
          <a:rPr lang="en-US"/>
          <a:t>I would clarify initially that they must do these steps if they have not created an account on the NEW ANSWERS already.  If they have, they just log in.</a:t>
        </a:r>
      </a:p>
    </p188:txBody>
  </p188:cm>
</p188:cmLst>
</file>

<file path=ppt/comments/modernComment_1F2_BEFE37F2.xml><?xml version="1.0" encoding="utf-8"?>
<p188:cmLst xmlns:a="http://schemas.openxmlformats.org/drawingml/2006/main" xmlns:r="http://schemas.openxmlformats.org/officeDocument/2006/relationships" xmlns:p188="http://schemas.microsoft.com/office/powerpoint/2018/8/main">
  <p188:cm id="{A74268A3-D42D-4620-8B2E-5E7092E01B22}" authorId="{67BA8C8C-6928-05E7-CFE5-38A3071A83CF}" status="resolved" created="2022-06-16T16:17:04.010" complete="100000">
    <pc:sldMkLst xmlns:pc="http://schemas.microsoft.com/office/powerpoint/2013/main/command">
      <pc:docMk/>
      <pc:sldMk cId="3204331506" sldId="498"/>
    </pc:sldMkLst>
    <p188:txBody>
      <a:bodyPr/>
      <a:lstStyle/>
      <a:p>
        <a:r>
          <a:rPr lang="en-US"/>
          <a:t>Add use iFMIS (MDOT agencies) under the non-FMIS agencies.</a:t>
        </a:r>
      </a:p>
    </p188:txBody>
  </p188:cm>
  <p188:cm id="{9F25BFF5-B4BC-4CBD-9050-A55806FCB30E}" authorId="{67BA8C8C-6928-05E7-CFE5-38A3071A83CF}" status="resolved" created="2022-06-16T16:19:35.041" complete="100000">
    <pc:sldMkLst xmlns:pc="http://schemas.microsoft.com/office/powerpoint/2013/main/command">
      <pc:docMk/>
      <pc:sldMk cId="3204331506" sldId="498"/>
    </pc:sldMkLst>
    <p188:txBody>
      <a:bodyPr/>
      <a:lstStyle/>
      <a:p>
        <a:r>
          <a:rPr lang="en-US"/>
          <a:t>In the Note below, I Pos should be POs.  Also, may not need to say contracts as BPO and POs are contracts and at the end I would say to both Prime and Subcontractors.</a:t>
        </a:r>
      </a:p>
    </p188:txBody>
  </p188:cm>
</p188:cmLst>
</file>

<file path=ppt/comments/modernComment_1F7_5955B113.xml><?xml version="1.0" encoding="utf-8"?>
<p188:cmLst xmlns:a="http://schemas.openxmlformats.org/drawingml/2006/main" xmlns:r="http://schemas.openxmlformats.org/officeDocument/2006/relationships" xmlns:p188="http://schemas.microsoft.com/office/powerpoint/2018/8/main">
  <p188:cm id="{497CDC8D-32C0-4853-AF8B-EA32549CB588}" authorId="{67BA8C8C-6928-05E7-CFE5-38A3071A83CF}" status="resolved" created="2022-06-16T16:47:18.866" complete="100000">
    <pc:sldMkLst xmlns:pc="http://schemas.microsoft.com/office/powerpoint/2013/main/command">
      <pc:docMk/>
      <pc:sldMk cId="1498788115" sldId="503"/>
    </pc:sldMkLst>
    <p188:replyLst>
      <p188:reply id="{9652BB55-C7A5-4AD0-A54E-144C2FC97992}" authorId="{67BA8C8C-6928-05E7-CFE5-38A3071A83CF}" created="2022-06-16T16:48:25.293">
        <p188:txBody>
          <a:bodyPr/>
          <a:lstStyle/>
          <a:p>
            <a:r>
              <a:rPr lang="en-US"/>
              <a:t>Also, maybe add a point that agencies should include a summarized tab based on the final scrubbed data AND they should considering consolidating worksheets into one tab when possible.</a:t>
            </a:r>
          </a:p>
        </p188:txBody>
      </p188:reply>
      <p188:reply id="{5FEC5930-84AE-4FA9-A886-4FC2EA54BD35}" authorId="{AE25437F-9867-EB17-0158-D950E0F93A0B}" created="2022-06-16T18:35:56.298">
        <p188:txBody>
          <a:bodyPr/>
          <a:lstStyle/>
          <a:p>
            <a:r>
              <a:rPr lang="en-US"/>
              <a:t>Added this to next slide</a:t>
            </a:r>
          </a:p>
        </p188:txBody>
      </p188:reply>
    </p188:replyLst>
    <p188:txBody>
      <a:bodyPr/>
      <a:lstStyle/>
      <a:p>
        <a:r>
          <a:rPr lang="en-US"/>
          <a:t>I would maybe say to ensure excluded items are removed under the scrubbing points (last point).</a:t>
        </a:r>
      </a:p>
    </p188:txBody>
  </p188:cm>
</p188:cmLst>
</file>

<file path=ppt/comments/modernComment_1F8_F4D9F333.xml><?xml version="1.0" encoding="utf-8"?>
<p188:cmLst xmlns:a="http://schemas.openxmlformats.org/drawingml/2006/main" xmlns:r="http://schemas.openxmlformats.org/officeDocument/2006/relationships" xmlns:p188="http://schemas.microsoft.com/office/powerpoint/2018/8/main">
  <p188:cm id="{3E46307E-CC8C-4911-AA43-D69E215FEC82}" authorId="{67BA8C8C-6928-05E7-CFE5-38A3071A83CF}" status="resolved" created="2022-06-16T16:50:31.355" complete="100000">
    <pc:sldMkLst xmlns:pc="http://schemas.microsoft.com/office/powerpoint/2013/main/command">
      <pc:docMk/>
      <pc:sldMk cId="4107924275" sldId="504"/>
    </pc:sldMkLst>
    <p188:txBody>
      <a:bodyPr/>
      <a:lstStyle/>
      <a:p>
        <a:r>
          <a:rPr lang="en-US"/>
          <a:t>For the negative numbers, you may want to further explain that agencies should calculate the actual reportable total themselves instead of reporting the original amount and the chargeback.</a:t>
        </a:r>
      </a:p>
    </p188:txBody>
  </p188:cm>
  <p188:cm id="{5B58F49B-2215-41F7-BB8F-32A28DBDA77A}" authorId="{67BA8C8C-6928-05E7-CFE5-38A3071A83CF}" status="resolved" created="2022-06-16T16:52:26.839" complete="100000">
    <ac:deMkLst xmlns:ac="http://schemas.microsoft.com/office/drawing/2013/main/command">
      <pc:docMk xmlns:pc="http://schemas.microsoft.com/office/powerpoint/2013/main/command"/>
      <pc:sldMk xmlns:pc="http://schemas.microsoft.com/office/powerpoint/2013/main/command" cId="4107924275" sldId="504"/>
      <ac:spMk id="3" creationId="{002FEAF5-996B-70FA-EDDC-F67860E7316B}"/>
    </ac:deMkLst>
    <p188:txBody>
      <a:bodyPr/>
      <a:lstStyle/>
      <a:p>
        <a:r>
          <a:rPr lang="en-US"/>
          <a:t>You don't want to say contract when talking about the correct dates as they should ALWAYS have contract start and end dates but this is more so for one time payments that only have one date when the report as for a range, therefore they use the FY beg. and end dates.</a:t>
        </a:r>
      </a:p>
    </p188:txBody>
  </p188:cm>
</p188:cmLst>
</file>

<file path=ppt/comments/modernComment_1FD_1925C1BD.xml><?xml version="1.0" encoding="utf-8"?>
<p188:cmLst xmlns:a="http://schemas.openxmlformats.org/drawingml/2006/main" xmlns:r="http://schemas.openxmlformats.org/officeDocument/2006/relationships" xmlns:p188="http://schemas.microsoft.com/office/powerpoint/2018/8/main">
  <p188:cm id="{164D184C-E28B-438C-9B55-3EA0BD929A36}" authorId="{67BA8C8C-6928-05E7-CFE5-38A3071A83CF}" status="resolved" created="2022-06-16T16:35:30.580" complete="100000">
    <ac:deMkLst xmlns:ac="http://schemas.microsoft.com/office/drawing/2013/main/command">
      <pc:docMk xmlns:pc="http://schemas.microsoft.com/office/powerpoint/2013/main/command"/>
      <pc:sldMk xmlns:pc="http://schemas.microsoft.com/office/powerpoint/2013/main/command" cId="421904829" sldId="509"/>
      <ac:spMk id="15" creationId="{7C2CF32E-A0AB-ACE8-0E63-2F4FF93A692F}"/>
    </ac:deMkLst>
    <p188:txBody>
      <a:bodyPr/>
      <a:lstStyle/>
      <a:p>
        <a:r>
          <a:rPr lang="en-US"/>
          <a:t>Might want to FY22 dates, though it may seem obvious.</a:t>
        </a:r>
      </a:p>
    </p188:txBody>
  </p188:cm>
</p188:cmLst>
</file>

<file path=ppt/comments/modernComment_1FE_D6231329.xml><?xml version="1.0" encoding="utf-8"?>
<p188:cmLst xmlns:a="http://schemas.openxmlformats.org/drawingml/2006/main" xmlns:r="http://schemas.openxmlformats.org/officeDocument/2006/relationships" xmlns:p188="http://schemas.microsoft.com/office/powerpoint/2018/8/main">
  <p188:cm id="{D760638F-DFCA-4492-9E0A-122A42B97DC2}" authorId="{67BA8C8C-6928-05E7-CFE5-38A3071A83CF}" status="resolved" created="2022-06-16T16:37:57.240" complete="100000">
    <pc:sldMkLst xmlns:pc="http://schemas.microsoft.com/office/powerpoint/2013/main/command">
      <pc:docMk/>
      <pc:sldMk cId="3592622889" sldId="510"/>
    </pc:sldMkLst>
    <p188:txBody>
      <a:bodyPr/>
      <a:lstStyle/>
      <a:p>
        <a:r>
          <a:rPr lang="en-US"/>
          <a:t>Might want to add be sure to delete example data before submitting</a:t>
        </a:r>
      </a:p>
    </p188:txBody>
  </p188:cm>
</p188:cmLst>
</file>

<file path=ppt/comments/modernComment_205_FF62696D.xml><?xml version="1.0" encoding="utf-8"?>
<p188:cmLst xmlns:a="http://schemas.openxmlformats.org/drawingml/2006/main" xmlns:r="http://schemas.openxmlformats.org/officeDocument/2006/relationships" xmlns:p188="http://schemas.microsoft.com/office/powerpoint/2018/8/main">
  <p188:cm id="{3F6E50B2-CB40-4CDF-B426-D12B1B6751BB}" authorId="{67BA8C8C-6928-05E7-CFE5-38A3071A83CF}" status="resolved" created="2022-06-16T16:40:28.619" complete="100000">
    <pc:sldMkLst xmlns:pc="http://schemas.microsoft.com/office/powerpoint/2013/main/command">
      <pc:docMk/>
      <pc:sldMk cId="4284639597" sldId="517"/>
    </pc:sldMkLst>
    <p188:txBody>
      <a:bodyPr/>
      <a:lstStyle/>
      <a:p>
        <a:r>
          <a:rPr lang="en-US"/>
          <a:t>Hmmm, wrong thing circled here.</a:t>
        </a:r>
      </a:p>
    </p188:txBody>
  </p188:cm>
</p188:cmLst>
</file>

<file path=ppt/comments/modernComment_207_FABB22EA.xml><?xml version="1.0" encoding="utf-8"?>
<p188:cmLst xmlns:a="http://schemas.openxmlformats.org/drawingml/2006/main" xmlns:r="http://schemas.openxmlformats.org/officeDocument/2006/relationships" xmlns:p188="http://schemas.microsoft.com/office/powerpoint/2018/8/main">
  <p188:cm id="{4E375035-6E10-459B-AD09-CA682BB970CC}" authorId="{67BA8C8C-6928-05E7-CFE5-38A3071A83CF}" status="resolved" created="2022-06-16T16:45:58.336" complete="100000">
    <pc:sldMkLst xmlns:pc="http://schemas.microsoft.com/office/powerpoint/2013/main/command">
      <pc:docMk/>
      <pc:sldMk cId="4206568170" sldId="519"/>
    </pc:sldMkLst>
    <p188:txBody>
      <a:bodyPr/>
      <a:lstStyle/>
      <a:p>
        <a:r>
          <a:rPr lang="en-US"/>
          <a:t>So you need the orange box of instructions here as they are the same on the previous slide.</a:t>
        </a:r>
      </a:p>
    </p188:txBody>
  </p188:cm>
</p188:cmLst>
</file>

<file path=ppt/comments/modernComment_208_C1188C30.xml><?xml version="1.0" encoding="utf-8"?>
<p188:cmLst xmlns:a="http://schemas.openxmlformats.org/drawingml/2006/main" xmlns:r="http://schemas.openxmlformats.org/officeDocument/2006/relationships" xmlns:p188="http://schemas.microsoft.com/office/powerpoint/2018/8/main">
  <p188:cm id="{16D5196D-2919-4253-B3A2-D248975C6A2F}" authorId="{67BA8C8C-6928-05E7-CFE5-38A3071A83CF}" status="resolved" created="2022-06-16T16:47:18.866" complete="100000">
    <pc:sldMkLst xmlns:pc="http://schemas.microsoft.com/office/powerpoint/2013/main/command">
      <pc:docMk/>
      <pc:sldMk cId="1498788115" sldId="503"/>
    </pc:sldMkLst>
    <p188:replyLst>
      <p188:reply id="{9652BB55-C7A5-4AD0-A54E-144C2FC97992}" authorId="{67BA8C8C-6928-05E7-CFE5-38A3071A83CF}" created="2022-06-16T16:48:25.293">
        <p188:txBody>
          <a:bodyPr/>
          <a:lstStyle/>
          <a:p>
            <a:r>
              <a:rPr lang="en-US"/>
              <a:t>Also, maybe add a point that agencies should include a summarized tab based on the final scrubbed data AND they should considering consolidating worksheets into one tab when possible.</a:t>
            </a:r>
          </a:p>
        </p188:txBody>
      </p188:reply>
    </p188:replyLst>
    <p188:txBody>
      <a:bodyPr/>
      <a:lstStyle/>
      <a:p>
        <a:r>
          <a:rPr lang="en-US"/>
          <a:t>I would maybe say to ensure excluded items are removed under the scrubbing points (last point).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0775B4B-0A98-4B83-92E7-6454DFE3B7DF}" type="datetimeFigureOut">
              <a:rPr lang="en-US" smtClean="0"/>
              <a:t>6/22/2022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C813119-8BE9-46BF-8EF8-6421B4C20D48}" type="slidenum">
              <a:rPr lang="en-US" smtClean="0"/>
              <a:t>‹#›</a:t>
            </a:fld>
            <a:endParaRPr lang="en-US"/>
          </a:p>
        </p:txBody>
      </p:sp>
    </p:spTree>
    <p:extLst>
      <p:ext uri="{BB962C8B-B14F-4D97-AF65-F5344CB8AC3E}">
        <p14:creationId xmlns:p14="http://schemas.microsoft.com/office/powerpoint/2010/main" val="341137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842AC6A5-A17F-45EE-B517-86D4B705369D}" type="slidenum">
              <a:rPr lang="en-US" smtClean="0"/>
              <a:pPr>
                <a:defRPr/>
              </a:pPr>
              <a:t>2</a:t>
            </a:fld>
            <a:endParaRPr lang="en-US"/>
          </a:p>
        </p:txBody>
      </p:sp>
    </p:spTree>
    <p:extLst>
      <p:ext uri="{BB962C8B-B14F-4D97-AF65-F5344CB8AC3E}">
        <p14:creationId xmlns:p14="http://schemas.microsoft.com/office/powerpoint/2010/main" val="339033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DE55-826B-4183-81C4-C11E91EC39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66E59-1C3A-4278-A1E2-927BCF8473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BD216C-8D50-42BA-901F-41298FE968A3}"/>
              </a:ext>
            </a:extLst>
          </p:cNvPr>
          <p:cNvSpPr>
            <a:spLocks noGrp="1"/>
          </p:cNvSpPr>
          <p:nvPr>
            <p:ph type="dt" sz="half" idx="10"/>
          </p:nvPr>
        </p:nvSpPr>
        <p:spPr/>
        <p:txBody>
          <a:bodyPr/>
          <a:lstStyle/>
          <a:p>
            <a:fld id="{92012381-930E-4382-A38E-FB83EBCA84DA}" type="datetime1">
              <a:rPr lang="en-US" smtClean="0"/>
              <a:t>6/22/2022</a:t>
            </a:fld>
            <a:endParaRPr lang="en-US"/>
          </a:p>
        </p:txBody>
      </p:sp>
      <p:sp>
        <p:nvSpPr>
          <p:cNvPr id="5" name="Footer Placeholder 4">
            <a:extLst>
              <a:ext uri="{FF2B5EF4-FFF2-40B4-BE49-F238E27FC236}">
                <a16:creationId xmlns:a16="http://schemas.microsoft.com/office/drawing/2014/main" id="{92993B43-60B4-4F8E-9A08-43C7C7A3F421}"/>
              </a:ext>
            </a:extLst>
          </p:cNvPr>
          <p:cNvSpPr>
            <a:spLocks noGrp="1"/>
          </p:cNvSpPr>
          <p:nvPr>
            <p:ph type="ftr" sz="quarter" idx="11"/>
          </p:nvPr>
        </p:nvSpPr>
        <p:spPr/>
        <p:txBody>
          <a:bodyPr/>
          <a:lstStyle/>
          <a:p>
            <a:r>
              <a:rPr lang="en-US"/>
              <a:t>For Internal Training Purposes Only</a:t>
            </a:r>
          </a:p>
        </p:txBody>
      </p:sp>
      <p:sp>
        <p:nvSpPr>
          <p:cNvPr id="6" name="Slide Number Placeholder 5">
            <a:extLst>
              <a:ext uri="{FF2B5EF4-FFF2-40B4-BE49-F238E27FC236}">
                <a16:creationId xmlns:a16="http://schemas.microsoft.com/office/drawing/2014/main" id="{F48229FE-87AB-43E8-A945-6806C8344819}"/>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178999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5B1F-B850-48F2-ADAA-24F5BFE22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8D1F38-B8D0-439E-B7A2-3759AAD7D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17F55-216E-4C64-8B54-CDFB113132F8}"/>
              </a:ext>
            </a:extLst>
          </p:cNvPr>
          <p:cNvSpPr>
            <a:spLocks noGrp="1"/>
          </p:cNvSpPr>
          <p:nvPr>
            <p:ph type="dt" sz="half" idx="10"/>
          </p:nvPr>
        </p:nvSpPr>
        <p:spPr/>
        <p:txBody>
          <a:bodyPr/>
          <a:lstStyle/>
          <a:p>
            <a:fld id="{89841148-A19E-4CCE-BB8C-EC5BDD1C6D7A}" type="datetime1">
              <a:rPr lang="en-US" smtClean="0"/>
              <a:t>6/22/2022</a:t>
            </a:fld>
            <a:endParaRPr lang="en-US"/>
          </a:p>
        </p:txBody>
      </p:sp>
      <p:sp>
        <p:nvSpPr>
          <p:cNvPr id="5" name="Footer Placeholder 4">
            <a:extLst>
              <a:ext uri="{FF2B5EF4-FFF2-40B4-BE49-F238E27FC236}">
                <a16:creationId xmlns:a16="http://schemas.microsoft.com/office/drawing/2014/main" id="{E8282EE4-FA3E-4C2F-8779-7C3478A33CB9}"/>
              </a:ext>
            </a:extLst>
          </p:cNvPr>
          <p:cNvSpPr>
            <a:spLocks noGrp="1"/>
          </p:cNvSpPr>
          <p:nvPr>
            <p:ph type="ftr" sz="quarter" idx="11"/>
          </p:nvPr>
        </p:nvSpPr>
        <p:spPr/>
        <p:txBody>
          <a:bodyPr/>
          <a:lstStyle/>
          <a:p>
            <a:r>
              <a:rPr lang="en-US"/>
              <a:t>For Internal Training Purposes Only</a:t>
            </a:r>
          </a:p>
        </p:txBody>
      </p:sp>
      <p:sp>
        <p:nvSpPr>
          <p:cNvPr id="6" name="Slide Number Placeholder 5">
            <a:extLst>
              <a:ext uri="{FF2B5EF4-FFF2-40B4-BE49-F238E27FC236}">
                <a16:creationId xmlns:a16="http://schemas.microsoft.com/office/drawing/2014/main" id="{AA28E338-9291-4DE5-99E2-553256DAC618}"/>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264161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979D9-B15D-412F-8E43-22FC9AA01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D3AD54-167A-4901-B4AF-7CA52C483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EBF80-F058-4218-9EDD-012537DC2C25}"/>
              </a:ext>
            </a:extLst>
          </p:cNvPr>
          <p:cNvSpPr>
            <a:spLocks noGrp="1"/>
          </p:cNvSpPr>
          <p:nvPr>
            <p:ph type="dt" sz="half" idx="10"/>
          </p:nvPr>
        </p:nvSpPr>
        <p:spPr/>
        <p:txBody>
          <a:bodyPr/>
          <a:lstStyle/>
          <a:p>
            <a:fld id="{0BCAEF4B-DB4A-458D-B662-A700750DDC0F}" type="datetime1">
              <a:rPr lang="en-US" smtClean="0"/>
              <a:t>6/22/2022</a:t>
            </a:fld>
            <a:endParaRPr lang="en-US"/>
          </a:p>
        </p:txBody>
      </p:sp>
      <p:sp>
        <p:nvSpPr>
          <p:cNvPr id="5" name="Footer Placeholder 4">
            <a:extLst>
              <a:ext uri="{FF2B5EF4-FFF2-40B4-BE49-F238E27FC236}">
                <a16:creationId xmlns:a16="http://schemas.microsoft.com/office/drawing/2014/main" id="{2081B289-831F-4047-82F7-8DD0A3274EEB}"/>
              </a:ext>
            </a:extLst>
          </p:cNvPr>
          <p:cNvSpPr>
            <a:spLocks noGrp="1"/>
          </p:cNvSpPr>
          <p:nvPr>
            <p:ph type="ftr" sz="quarter" idx="11"/>
          </p:nvPr>
        </p:nvSpPr>
        <p:spPr/>
        <p:txBody>
          <a:bodyPr/>
          <a:lstStyle/>
          <a:p>
            <a:r>
              <a:rPr lang="en-US"/>
              <a:t>For Internal Training Purposes Only</a:t>
            </a:r>
          </a:p>
        </p:txBody>
      </p:sp>
      <p:sp>
        <p:nvSpPr>
          <p:cNvPr id="6" name="Slide Number Placeholder 5">
            <a:extLst>
              <a:ext uri="{FF2B5EF4-FFF2-40B4-BE49-F238E27FC236}">
                <a16:creationId xmlns:a16="http://schemas.microsoft.com/office/drawing/2014/main" id="{BCBEBF17-D746-4C22-B0A3-B00E339DE9AB}"/>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174066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425F-E45F-47EA-ACF2-4E49DA3F7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F86F63-5EBC-4B5D-AA13-4B8226A79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CF4D8-3C15-4712-BDAB-3A592776CDAD}"/>
              </a:ext>
            </a:extLst>
          </p:cNvPr>
          <p:cNvSpPr>
            <a:spLocks noGrp="1"/>
          </p:cNvSpPr>
          <p:nvPr>
            <p:ph type="dt" sz="half" idx="10"/>
          </p:nvPr>
        </p:nvSpPr>
        <p:spPr/>
        <p:txBody>
          <a:bodyPr/>
          <a:lstStyle/>
          <a:p>
            <a:fld id="{9894A651-55CE-4F2E-ABBA-ABE1137830D8}" type="datetime1">
              <a:rPr lang="en-US" smtClean="0"/>
              <a:t>6/22/2022</a:t>
            </a:fld>
            <a:endParaRPr lang="en-US"/>
          </a:p>
        </p:txBody>
      </p:sp>
      <p:sp>
        <p:nvSpPr>
          <p:cNvPr id="5" name="Footer Placeholder 4">
            <a:extLst>
              <a:ext uri="{FF2B5EF4-FFF2-40B4-BE49-F238E27FC236}">
                <a16:creationId xmlns:a16="http://schemas.microsoft.com/office/drawing/2014/main" id="{5F2384B4-8385-4CB7-8DF2-477BAB428BD0}"/>
              </a:ext>
            </a:extLst>
          </p:cNvPr>
          <p:cNvSpPr>
            <a:spLocks noGrp="1"/>
          </p:cNvSpPr>
          <p:nvPr>
            <p:ph type="ftr" sz="quarter" idx="11"/>
          </p:nvPr>
        </p:nvSpPr>
        <p:spPr/>
        <p:txBody>
          <a:bodyPr/>
          <a:lstStyle/>
          <a:p>
            <a:r>
              <a:rPr lang="en-US" dirty="0"/>
              <a:t>For Internal Training Purposes Only</a:t>
            </a:r>
          </a:p>
        </p:txBody>
      </p:sp>
      <p:sp>
        <p:nvSpPr>
          <p:cNvPr id="6" name="Slide Number Placeholder 5">
            <a:extLst>
              <a:ext uri="{FF2B5EF4-FFF2-40B4-BE49-F238E27FC236}">
                <a16:creationId xmlns:a16="http://schemas.microsoft.com/office/drawing/2014/main" id="{BDB9A511-9418-4E96-A3C6-543F33751D54}"/>
              </a:ext>
            </a:extLst>
          </p:cNvPr>
          <p:cNvSpPr>
            <a:spLocks noGrp="1"/>
          </p:cNvSpPr>
          <p:nvPr>
            <p:ph type="sldNum" sz="quarter" idx="12"/>
          </p:nvPr>
        </p:nvSpPr>
        <p:spPr/>
        <p:txBody>
          <a:bodyPr/>
          <a:lstStyle/>
          <a:p>
            <a:fld id="{67C030F3-AF27-4921-B0F4-8B1F55AEDAD5}" type="slidenum">
              <a:rPr lang="en-US" smtClean="0"/>
              <a:t>‹#›</a:t>
            </a:fld>
            <a:endParaRPr lang="en-US" dirty="0"/>
          </a:p>
        </p:txBody>
      </p:sp>
    </p:spTree>
    <p:extLst>
      <p:ext uri="{BB962C8B-B14F-4D97-AF65-F5344CB8AC3E}">
        <p14:creationId xmlns:p14="http://schemas.microsoft.com/office/powerpoint/2010/main" val="160860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EDA8-4866-49BB-A291-94E9B6661D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AC0FAE-1ACC-4844-A4C2-197BEAD88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6FF26-42D5-45BA-BFCE-DED8A5D5CD23}"/>
              </a:ext>
            </a:extLst>
          </p:cNvPr>
          <p:cNvSpPr>
            <a:spLocks noGrp="1"/>
          </p:cNvSpPr>
          <p:nvPr>
            <p:ph type="dt" sz="half" idx="10"/>
          </p:nvPr>
        </p:nvSpPr>
        <p:spPr/>
        <p:txBody>
          <a:bodyPr/>
          <a:lstStyle/>
          <a:p>
            <a:fld id="{C9AC5176-76BC-44C6-A324-F2BEEEB4DD11}" type="datetime1">
              <a:rPr lang="en-US" smtClean="0"/>
              <a:t>6/22/2022</a:t>
            </a:fld>
            <a:endParaRPr lang="en-US"/>
          </a:p>
        </p:txBody>
      </p:sp>
      <p:sp>
        <p:nvSpPr>
          <p:cNvPr id="5" name="Footer Placeholder 4">
            <a:extLst>
              <a:ext uri="{FF2B5EF4-FFF2-40B4-BE49-F238E27FC236}">
                <a16:creationId xmlns:a16="http://schemas.microsoft.com/office/drawing/2014/main" id="{A8EA6D90-7A40-4045-845D-CA4DE350AC52}"/>
              </a:ext>
            </a:extLst>
          </p:cNvPr>
          <p:cNvSpPr>
            <a:spLocks noGrp="1"/>
          </p:cNvSpPr>
          <p:nvPr>
            <p:ph type="ftr" sz="quarter" idx="11"/>
          </p:nvPr>
        </p:nvSpPr>
        <p:spPr/>
        <p:txBody>
          <a:bodyPr/>
          <a:lstStyle/>
          <a:p>
            <a:r>
              <a:rPr lang="en-US"/>
              <a:t>For Internal Training Purposes Only</a:t>
            </a:r>
          </a:p>
        </p:txBody>
      </p:sp>
      <p:sp>
        <p:nvSpPr>
          <p:cNvPr id="6" name="Slide Number Placeholder 5">
            <a:extLst>
              <a:ext uri="{FF2B5EF4-FFF2-40B4-BE49-F238E27FC236}">
                <a16:creationId xmlns:a16="http://schemas.microsoft.com/office/drawing/2014/main" id="{60E9A225-D27E-416E-B114-156D7E57632A}"/>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165439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13ED-5D18-4E08-A3D4-1813FAEE1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65C7C-5930-40B2-92E0-4EB3020896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3A4C1-E54F-491D-A15E-91D128BE29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F06EB-9A8F-4359-8579-EA5467CFAA18}"/>
              </a:ext>
            </a:extLst>
          </p:cNvPr>
          <p:cNvSpPr>
            <a:spLocks noGrp="1"/>
          </p:cNvSpPr>
          <p:nvPr>
            <p:ph type="dt" sz="half" idx="10"/>
          </p:nvPr>
        </p:nvSpPr>
        <p:spPr/>
        <p:txBody>
          <a:bodyPr/>
          <a:lstStyle/>
          <a:p>
            <a:fld id="{A3A47FA9-96BD-442F-A889-490C8CEE3550}" type="datetime1">
              <a:rPr lang="en-US" smtClean="0"/>
              <a:t>6/22/2022</a:t>
            </a:fld>
            <a:endParaRPr lang="en-US"/>
          </a:p>
        </p:txBody>
      </p:sp>
      <p:sp>
        <p:nvSpPr>
          <p:cNvPr id="6" name="Footer Placeholder 5">
            <a:extLst>
              <a:ext uri="{FF2B5EF4-FFF2-40B4-BE49-F238E27FC236}">
                <a16:creationId xmlns:a16="http://schemas.microsoft.com/office/drawing/2014/main" id="{2D8E3B86-75F9-4F72-B6CF-4EDBD239354D}"/>
              </a:ext>
            </a:extLst>
          </p:cNvPr>
          <p:cNvSpPr>
            <a:spLocks noGrp="1"/>
          </p:cNvSpPr>
          <p:nvPr>
            <p:ph type="ftr" sz="quarter" idx="11"/>
          </p:nvPr>
        </p:nvSpPr>
        <p:spPr/>
        <p:txBody>
          <a:bodyPr/>
          <a:lstStyle/>
          <a:p>
            <a:r>
              <a:rPr lang="en-US"/>
              <a:t>For Internal Training Purposes Only</a:t>
            </a:r>
          </a:p>
        </p:txBody>
      </p:sp>
      <p:sp>
        <p:nvSpPr>
          <p:cNvPr id="7" name="Slide Number Placeholder 6">
            <a:extLst>
              <a:ext uri="{FF2B5EF4-FFF2-40B4-BE49-F238E27FC236}">
                <a16:creationId xmlns:a16="http://schemas.microsoft.com/office/drawing/2014/main" id="{6D4F12FF-5AA1-42CB-A027-B98C5961A3B7}"/>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422198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4F1B-B2DE-4155-B2F8-CD4625A021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27F03B-898C-42A4-BA37-27A99AB78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F9C5E0-7B9A-4DB4-B5FF-BABCD6C8EE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4C9AE-FE17-4D61-BA43-19A6352081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5F702-90B0-4C5A-BEB7-E435DBC858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9620B-8ECB-45EF-83BF-B85F7A3C9C64}"/>
              </a:ext>
            </a:extLst>
          </p:cNvPr>
          <p:cNvSpPr>
            <a:spLocks noGrp="1"/>
          </p:cNvSpPr>
          <p:nvPr>
            <p:ph type="dt" sz="half" idx="10"/>
          </p:nvPr>
        </p:nvSpPr>
        <p:spPr/>
        <p:txBody>
          <a:bodyPr/>
          <a:lstStyle/>
          <a:p>
            <a:fld id="{613F3313-E988-4B04-B8B0-DFEE2E1B0FBF}" type="datetime1">
              <a:rPr lang="en-US" smtClean="0"/>
              <a:t>6/22/2022</a:t>
            </a:fld>
            <a:endParaRPr lang="en-US"/>
          </a:p>
        </p:txBody>
      </p:sp>
      <p:sp>
        <p:nvSpPr>
          <p:cNvPr id="8" name="Footer Placeholder 7">
            <a:extLst>
              <a:ext uri="{FF2B5EF4-FFF2-40B4-BE49-F238E27FC236}">
                <a16:creationId xmlns:a16="http://schemas.microsoft.com/office/drawing/2014/main" id="{6F14EA05-137B-457F-83C9-3DD7253ED904}"/>
              </a:ext>
            </a:extLst>
          </p:cNvPr>
          <p:cNvSpPr>
            <a:spLocks noGrp="1"/>
          </p:cNvSpPr>
          <p:nvPr>
            <p:ph type="ftr" sz="quarter" idx="11"/>
          </p:nvPr>
        </p:nvSpPr>
        <p:spPr/>
        <p:txBody>
          <a:bodyPr/>
          <a:lstStyle/>
          <a:p>
            <a:r>
              <a:rPr lang="en-US"/>
              <a:t>For Internal Training Purposes Only</a:t>
            </a:r>
          </a:p>
        </p:txBody>
      </p:sp>
      <p:sp>
        <p:nvSpPr>
          <p:cNvPr id="9" name="Slide Number Placeholder 8">
            <a:extLst>
              <a:ext uri="{FF2B5EF4-FFF2-40B4-BE49-F238E27FC236}">
                <a16:creationId xmlns:a16="http://schemas.microsoft.com/office/drawing/2014/main" id="{C3AA8A34-2DDC-4075-B408-3220BF5C4741}"/>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4076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123C-CCD2-4F96-AEC3-7BDC5B1A9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36BF62-2CFB-4411-B724-69F68F96388C}"/>
              </a:ext>
            </a:extLst>
          </p:cNvPr>
          <p:cNvSpPr>
            <a:spLocks noGrp="1"/>
          </p:cNvSpPr>
          <p:nvPr>
            <p:ph type="dt" sz="half" idx="10"/>
          </p:nvPr>
        </p:nvSpPr>
        <p:spPr/>
        <p:txBody>
          <a:bodyPr/>
          <a:lstStyle/>
          <a:p>
            <a:fld id="{3EC84868-333B-4059-9225-127035B4BBDF}" type="datetime1">
              <a:rPr lang="en-US" smtClean="0"/>
              <a:t>6/22/2022</a:t>
            </a:fld>
            <a:endParaRPr lang="en-US"/>
          </a:p>
        </p:txBody>
      </p:sp>
      <p:sp>
        <p:nvSpPr>
          <p:cNvPr id="4" name="Footer Placeholder 3">
            <a:extLst>
              <a:ext uri="{FF2B5EF4-FFF2-40B4-BE49-F238E27FC236}">
                <a16:creationId xmlns:a16="http://schemas.microsoft.com/office/drawing/2014/main" id="{B831A38B-4FB7-4B89-9CCF-425DF37A890A}"/>
              </a:ext>
            </a:extLst>
          </p:cNvPr>
          <p:cNvSpPr>
            <a:spLocks noGrp="1"/>
          </p:cNvSpPr>
          <p:nvPr>
            <p:ph type="ftr" sz="quarter" idx="11"/>
          </p:nvPr>
        </p:nvSpPr>
        <p:spPr/>
        <p:txBody>
          <a:bodyPr/>
          <a:lstStyle/>
          <a:p>
            <a:r>
              <a:rPr lang="en-US"/>
              <a:t>For Internal Training Purposes Only</a:t>
            </a:r>
          </a:p>
        </p:txBody>
      </p:sp>
      <p:sp>
        <p:nvSpPr>
          <p:cNvPr id="5" name="Slide Number Placeholder 4">
            <a:extLst>
              <a:ext uri="{FF2B5EF4-FFF2-40B4-BE49-F238E27FC236}">
                <a16:creationId xmlns:a16="http://schemas.microsoft.com/office/drawing/2014/main" id="{D15F1859-091B-455F-9D58-FEE10ADD7E0D}"/>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56905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B9677-8C71-450B-B24C-E8553C29A946}"/>
              </a:ext>
            </a:extLst>
          </p:cNvPr>
          <p:cNvSpPr>
            <a:spLocks noGrp="1"/>
          </p:cNvSpPr>
          <p:nvPr>
            <p:ph type="dt" sz="half" idx="10"/>
          </p:nvPr>
        </p:nvSpPr>
        <p:spPr/>
        <p:txBody>
          <a:bodyPr/>
          <a:lstStyle/>
          <a:p>
            <a:fld id="{35136FA8-BC62-4F34-8FE6-D00E38E99E2E}" type="datetime1">
              <a:rPr lang="en-US" smtClean="0"/>
              <a:t>6/22/2022</a:t>
            </a:fld>
            <a:endParaRPr lang="en-US"/>
          </a:p>
        </p:txBody>
      </p:sp>
      <p:sp>
        <p:nvSpPr>
          <p:cNvPr id="3" name="Footer Placeholder 2">
            <a:extLst>
              <a:ext uri="{FF2B5EF4-FFF2-40B4-BE49-F238E27FC236}">
                <a16:creationId xmlns:a16="http://schemas.microsoft.com/office/drawing/2014/main" id="{CC1797E9-DBF9-4ED5-B029-D3E66BFCAC44}"/>
              </a:ext>
            </a:extLst>
          </p:cNvPr>
          <p:cNvSpPr>
            <a:spLocks noGrp="1"/>
          </p:cNvSpPr>
          <p:nvPr>
            <p:ph type="ftr" sz="quarter" idx="11"/>
          </p:nvPr>
        </p:nvSpPr>
        <p:spPr/>
        <p:txBody>
          <a:bodyPr/>
          <a:lstStyle/>
          <a:p>
            <a:r>
              <a:rPr lang="en-US"/>
              <a:t>For Internal Training Purposes Only</a:t>
            </a:r>
          </a:p>
        </p:txBody>
      </p:sp>
      <p:sp>
        <p:nvSpPr>
          <p:cNvPr id="4" name="Slide Number Placeholder 3">
            <a:extLst>
              <a:ext uri="{FF2B5EF4-FFF2-40B4-BE49-F238E27FC236}">
                <a16:creationId xmlns:a16="http://schemas.microsoft.com/office/drawing/2014/main" id="{69FFBB3B-83D8-453D-876E-3721B3BDF5AF}"/>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40345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416F-D002-4F13-A4BB-3B651BAAD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7C24AB-2D9B-41DB-ACEF-F58AC9232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56E196-4A63-48C7-A030-120866205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55E25-7577-4110-9F4A-EBE587A2F7BF}"/>
              </a:ext>
            </a:extLst>
          </p:cNvPr>
          <p:cNvSpPr>
            <a:spLocks noGrp="1"/>
          </p:cNvSpPr>
          <p:nvPr>
            <p:ph type="dt" sz="half" idx="10"/>
          </p:nvPr>
        </p:nvSpPr>
        <p:spPr/>
        <p:txBody>
          <a:bodyPr/>
          <a:lstStyle/>
          <a:p>
            <a:fld id="{B1B964CD-9A9F-4F2A-8FB5-7E09BBFEDC9E}" type="datetime1">
              <a:rPr lang="en-US" smtClean="0"/>
              <a:t>6/22/2022</a:t>
            </a:fld>
            <a:endParaRPr lang="en-US"/>
          </a:p>
        </p:txBody>
      </p:sp>
      <p:sp>
        <p:nvSpPr>
          <p:cNvPr id="6" name="Footer Placeholder 5">
            <a:extLst>
              <a:ext uri="{FF2B5EF4-FFF2-40B4-BE49-F238E27FC236}">
                <a16:creationId xmlns:a16="http://schemas.microsoft.com/office/drawing/2014/main" id="{79FC4486-444F-44EB-9B96-94E21D4CFAEA}"/>
              </a:ext>
            </a:extLst>
          </p:cNvPr>
          <p:cNvSpPr>
            <a:spLocks noGrp="1"/>
          </p:cNvSpPr>
          <p:nvPr>
            <p:ph type="ftr" sz="quarter" idx="11"/>
          </p:nvPr>
        </p:nvSpPr>
        <p:spPr/>
        <p:txBody>
          <a:bodyPr/>
          <a:lstStyle/>
          <a:p>
            <a:r>
              <a:rPr lang="en-US"/>
              <a:t>For Internal Training Purposes Only</a:t>
            </a:r>
          </a:p>
        </p:txBody>
      </p:sp>
      <p:sp>
        <p:nvSpPr>
          <p:cNvPr id="7" name="Slide Number Placeholder 6">
            <a:extLst>
              <a:ext uri="{FF2B5EF4-FFF2-40B4-BE49-F238E27FC236}">
                <a16:creationId xmlns:a16="http://schemas.microsoft.com/office/drawing/2014/main" id="{5FE44481-66D5-4111-8BD3-7C1D1AD7BB9D}"/>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35487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A8CD-EB58-4DF0-A5AB-507EF14A9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2C4D6D-3680-4348-A4DF-95A4AB44E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74CD1E-D2B7-4C86-91A9-280F62B0B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A2556-68DD-49B1-B296-3E19FAC7590B}"/>
              </a:ext>
            </a:extLst>
          </p:cNvPr>
          <p:cNvSpPr>
            <a:spLocks noGrp="1"/>
          </p:cNvSpPr>
          <p:nvPr>
            <p:ph type="dt" sz="half" idx="10"/>
          </p:nvPr>
        </p:nvSpPr>
        <p:spPr/>
        <p:txBody>
          <a:bodyPr/>
          <a:lstStyle/>
          <a:p>
            <a:fld id="{662CA780-7E5F-4E24-8B04-1B6EF5A891AA}" type="datetime1">
              <a:rPr lang="en-US" smtClean="0"/>
              <a:t>6/22/2022</a:t>
            </a:fld>
            <a:endParaRPr lang="en-US"/>
          </a:p>
        </p:txBody>
      </p:sp>
      <p:sp>
        <p:nvSpPr>
          <p:cNvPr id="6" name="Footer Placeholder 5">
            <a:extLst>
              <a:ext uri="{FF2B5EF4-FFF2-40B4-BE49-F238E27FC236}">
                <a16:creationId xmlns:a16="http://schemas.microsoft.com/office/drawing/2014/main" id="{100DBF85-52E1-449F-848E-AE2B5C2C9913}"/>
              </a:ext>
            </a:extLst>
          </p:cNvPr>
          <p:cNvSpPr>
            <a:spLocks noGrp="1"/>
          </p:cNvSpPr>
          <p:nvPr>
            <p:ph type="ftr" sz="quarter" idx="11"/>
          </p:nvPr>
        </p:nvSpPr>
        <p:spPr/>
        <p:txBody>
          <a:bodyPr/>
          <a:lstStyle/>
          <a:p>
            <a:r>
              <a:rPr lang="en-US"/>
              <a:t>For Internal Training Purposes Only</a:t>
            </a:r>
          </a:p>
        </p:txBody>
      </p:sp>
      <p:sp>
        <p:nvSpPr>
          <p:cNvPr id="7" name="Slide Number Placeholder 6">
            <a:extLst>
              <a:ext uri="{FF2B5EF4-FFF2-40B4-BE49-F238E27FC236}">
                <a16:creationId xmlns:a16="http://schemas.microsoft.com/office/drawing/2014/main" id="{AA635362-6520-4C20-9DA4-4EF893CD4B6D}"/>
              </a:ext>
            </a:extLst>
          </p:cNvPr>
          <p:cNvSpPr>
            <a:spLocks noGrp="1"/>
          </p:cNvSpPr>
          <p:nvPr>
            <p:ph type="sldNum" sz="quarter" idx="12"/>
          </p:nvPr>
        </p:nvSpPr>
        <p:spPr/>
        <p:txBody>
          <a:bodyPr/>
          <a:lstStyle/>
          <a:p>
            <a:fld id="{67C030F3-AF27-4921-B0F4-8B1F55AEDAD5}" type="slidenum">
              <a:rPr lang="en-US" smtClean="0"/>
              <a:t>‹#›</a:t>
            </a:fld>
            <a:endParaRPr lang="en-US"/>
          </a:p>
        </p:txBody>
      </p:sp>
    </p:spTree>
    <p:extLst>
      <p:ext uri="{BB962C8B-B14F-4D97-AF65-F5344CB8AC3E}">
        <p14:creationId xmlns:p14="http://schemas.microsoft.com/office/powerpoint/2010/main" val="3070235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CBF4F7-2C3A-49EC-8F98-E1553B82A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49190-F34E-4FCB-B6AE-8A97FF4C0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A373C-F858-4DF3-B74B-2262CA840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E3E08-8FBB-4294-A59F-BA9494E1A3D9}" type="datetime1">
              <a:rPr lang="en-US" smtClean="0"/>
              <a:t>6/22/2022</a:t>
            </a:fld>
            <a:endParaRPr lang="en-US"/>
          </a:p>
        </p:txBody>
      </p:sp>
      <p:sp>
        <p:nvSpPr>
          <p:cNvPr id="5" name="Footer Placeholder 4">
            <a:extLst>
              <a:ext uri="{FF2B5EF4-FFF2-40B4-BE49-F238E27FC236}">
                <a16:creationId xmlns:a16="http://schemas.microsoft.com/office/drawing/2014/main" id="{F72CE0C7-4CA8-4008-BA3F-B57E09968C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Training Purposes Only</a:t>
            </a:r>
          </a:p>
        </p:txBody>
      </p:sp>
      <p:sp>
        <p:nvSpPr>
          <p:cNvPr id="6" name="Slide Number Placeholder 5">
            <a:extLst>
              <a:ext uri="{FF2B5EF4-FFF2-40B4-BE49-F238E27FC236}">
                <a16:creationId xmlns:a16="http://schemas.microsoft.com/office/drawing/2014/main" id="{94533C87-E7AE-4FEC-B362-4624B20D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030F3-AF27-4921-B0F4-8B1F55AEDAD5}" type="slidenum">
              <a:rPr lang="en-US" smtClean="0"/>
              <a:t>‹#›</a:t>
            </a:fld>
            <a:endParaRPr lang="en-US"/>
          </a:p>
        </p:txBody>
      </p:sp>
    </p:spTree>
    <p:extLst>
      <p:ext uri="{BB962C8B-B14F-4D97-AF65-F5344CB8AC3E}">
        <p14:creationId xmlns:p14="http://schemas.microsoft.com/office/powerpoint/2010/main" val="2987250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F0_7EA04B7E.xml"/><Relationship Id="rId1" Type="http://schemas.openxmlformats.org/officeDocument/2006/relationships/slideLayout" Target="../slideLayouts/slideLayout2.xml"/><Relationship Id="rId4" Type="http://schemas.openxmlformats.org/officeDocument/2006/relationships/hyperlink" Target="https://net.md.gov/apps/Answer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62_9ABDF530.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FD_1925C1BD.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gomdsmallbiz.maryland.gov/Pages/Reporting-Tool-MBE.aspx"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FE_D62313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205_FF62696D.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microsoft.com/office/2018/10/relationships/comments" Target="../comments/modernComment_1EF_42C59256.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4C_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207_FABB22EA.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F7_5955B1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208_C1188C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F8_F4D9F3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Nichelle.johnson1@Maryland.gov" TargetMode="External"/><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mailto:Karen.reyes@maryland.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doit.state.md.us/MBEForm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F2_BEFE37F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E7E57-9870-476E-8257-057A6851D957}"/>
              </a:ext>
            </a:extLst>
          </p:cNvPr>
          <p:cNvSpPr>
            <a:spLocks noGrp="1"/>
          </p:cNvSpPr>
          <p:nvPr>
            <p:ph type="ctrTitle"/>
          </p:nvPr>
        </p:nvSpPr>
        <p:spPr>
          <a:xfrm>
            <a:off x="838199" y="3990205"/>
            <a:ext cx="10518776" cy="1200329"/>
          </a:xfrm>
        </p:spPr>
        <p:txBody>
          <a:bodyPr wrap="square" anchor="b">
            <a:normAutofit/>
          </a:bodyPr>
          <a:lstStyle/>
          <a:p>
            <a:pPr algn="l"/>
            <a:r>
              <a:rPr lang="en-US" sz="7200" dirty="0">
                <a:solidFill>
                  <a:schemeClr val="bg1"/>
                </a:solidFill>
              </a:rPr>
              <a:t>In-Depth Training </a:t>
            </a:r>
          </a:p>
        </p:txBody>
      </p:sp>
      <p:sp>
        <p:nvSpPr>
          <p:cNvPr id="3" name="Subtitle 2">
            <a:extLst>
              <a:ext uri="{FF2B5EF4-FFF2-40B4-BE49-F238E27FC236}">
                <a16:creationId xmlns:a16="http://schemas.microsoft.com/office/drawing/2014/main" id="{FF48E9C8-5B6E-4EC9-9CC0-945869808337}"/>
              </a:ext>
            </a:extLst>
          </p:cNvPr>
          <p:cNvSpPr>
            <a:spLocks noGrp="1"/>
          </p:cNvSpPr>
          <p:nvPr>
            <p:ph type="subTitle" idx="1"/>
          </p:nvPr>
        </p:nvSpPr>
        <p:spPr>
          <a:xfrm>
            <a:off x="827089" y="5551200"/>
            <a:ext cx="6583362" cy="1075952"/>
          </a:xfrm>
        </p:spPr>
        <p:txBody>
          <a:bodyPr anchor="t">
            <a:normAutofit/>
          </a:bodyPr>
          <a:lstStyle/>
          <a:p>
            <a:pPr algn="l"/>
            <a:r>
              <a:rPr lang="en-US" sz="2000" dirty="0">
                <a:solidFill>
                  <a:schemeClr val="bg1"/>
                </a:solidFill>
              </a:rPr>
              <a:t>Presented by the Governor’s Office of Small, Minority &amp; Women Business Affairs</a:t>
            </a:r>
          </a:p>
        </p:txBody>
      </p:sp>
      <p:pic>
        <p:nvPicPr>
          <p:cNvPr id="5" name="Picture 4" descr="A landscape with trees and a flag&#10;&#10;Description automatically generated with low confidence">
            <a:extLst>
              <a:ext uri="{FF2B5EF4-FFF2-40B4-BE49-F238E27FC236}">
                <a16:creationId xmlns:a16="http://schemas.microsoft.com/office/drawing/2014/main" id="{5455EF38-0533-C750-C6E4-5107E98AB366}"/>
              </a:ext>
            </a:extLst>
          </p:cNvPr>
          <p:cNvPicPr>
            <a:picLocks noChangeAspect="1"/>
          </p:cNvPicPr>
          <p:nvPr/>
        </p:nvPicPr>
        <p:blipFill rotWithShape="1">
          <a:blip r:embed="rId2"/>
          <a:srcRect r="9167"/>
          <a:stretch/>
        </p:blipFill>
        <p:spPr>
          <a:xfrm>
            <a:off x="-524" y="-28051"/>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2" name="Group 1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7" name="Freeform: Shape 1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oter Placeholder 3">
            <a:extLst>
              <a:ext uri="{FF2B5EF4-FFF2-40B4-BE49-F238E27FC236}">
                <a16:creationId xmlns:a16="http://schemas.microsoft.com/office/drawing/2014/main" id="{D6EB0A67-898B-B13A-25F5-919FBECF5E9E}"/>
              </a:ext>
            </a:extLst>
          </p:cNvPr>
          <p:cNvSpPr>
            <a:spLocks noGrp="1"/>
          </p:cNvSpPr>
          <p:nvPr>
            <p:ph type="ftr" sz="quarter" idx="11"/>
          </p:nvPr>
        </p:nvSpPr>
        <p:spPr/>
        <p:txBody>
          <a:bodyPr/>
          <a:lstStyle/>
          <a:p>
            <a:r>
              <a:rPr lang="en-US"/>
              <a:t>For Internal Training Purposes Only</a:t>
            </a:r>
          </a:p>
        </p:txBody>
      </p:sp>
      <p:sp>
        <p:nvSpPr>
          <p:cNvPr id="6" name="Slide Number Placeholder 5">
            <a:extLst>
              <a:ext uri="{FF2B5EF4-FFF2-40B4-BE49-F238E27FC236}">
                <a16:creationId xmlns:a16="http://schemas.microsoft.com/office/drawing/2014/main" id="{2F793078-6FB9-5456-D1A9-259F4AC45530}"/>
              </a:ext>
            </a:extLst>
          </p:cNvPr>
          <p:cNvSpPr>
            <a:spLocks noGrp="1"/>
          </p:cNvSpPr>
          <p:nvPr>
            <p:ph type="sldNum" sz="quarter" idx="12"/>
          </p:nvPr>
        </p:nvSpPr>
        <p:spPr/>
        <p:txBody>
          <a:bodyPr/>
          <a:lstStyle/>
          <a:p>
            <a:fld id="{67C030F3-AF27-4921-B0F4-8B1F55AEDAD5}" type="slidenum">
              <a:rPr lang="en-US" smtClean="0"/>
              <a:t>1</a:t>
            </a:fld>
            <a:endParaRPr lang="en-US"/>
          </a:p>
        </p:txBody>
      </p:sp>
    </p:spTree>
    <p:extLst>
      <p:ext uri="{BB962C8B-B14F-4D97-AF65-F5344CB8AC3E}">
        <p14:creationId xmlns:p14="http://schemas.microsoft.com/office/powerpoint/2010/main" val="285302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4991-5AA1-ADE5-8CEA-686A148F0BF8}"/>
              </a:ext>
            </a:extLst>
          </p:cNvPr>
          <p:cNvSpPr>
            <a:spLocks noGrp="1"/>
          </p:cNvSpPr>
          <p:nvPr>
            <p:ph type="title"/>
          </p:nvPr>
        </p:nvSpPr>
        <p:spPr>
          <a:xfrm>
            <a:off x="552450" y="-43212"/>
            <a:ext cx="10515600" cy="1325563"/>
          </a:xfrm>
        </p:spPr>
        <p:txBody>
          <a:bodyPr/>
          <a:lstStyle/>
          <a:p>
            <a:r>
              <a:rPr lang="en-US" dirty="0"/>
              <a:t>How to access ANSWERS</a:t>
            </a:r>
          </a:p>
        </p:txBody>
      </p:sp>
      <p:pic>
        <p:nvPicPr>
          <p:cNvPr id="9" name="Content Placeholder 8">
            <a:extLst>
              <a:ext uri="{FF2B5EF4-FFF2-40B4-BE49-F238E27FC236}">
                <a16:creationId xmlns:a16="http://schemas.microsoft.com/office/drawing/2014/main" id="{965E7362-A852-3DC0-0B6E-BE5C718071FD}"/>
              </a:ext>
            </a:extLst>
          </p:cNvPr>
          <p:cNvPicPr>
            <a:picLocks noGrp="1" noChangeAspect="1"/>
          </p:cNvPicPr>
          <p:nvPr>
            <p:ph idx="1"/>
          </p:nvPr>
        </p:nvPicPr>
        <p:blipFill>
          <a:blip r:embed="rId3"/>
          <a:stretch>
            <a:fillRect/>
          </a:stretch>
        </p:blipFill>
        <p:spPr>
          <a:xfrm>
            <a:off x="4856375" y="1121501"/>
            <a:ext cx="7154650" cy="4554759"/>
          </a:xfrm>
        </p:spPr>
      </p:pic>
      <p:sp>
        <p:nvSpPr>
          <p:cNvPr id="10" name="Oval 9">
            <a:extLst>
              <a:ext uri="{FF2B5EF4-FFF2-40B4-BE49-F238E27FC236}">
                <a16:creationId xmlns:a16="http://schemas.microsoft.com/office/drawing/2014/main" id="{F2D019D2-E967-C5A8-E108-8307FDDB06A5}"/>
              </a:ext>
            </a:extLst>
          </p:cNvPr>
          <p:cNvSpPr/>
          <p:nvPr/>
        </p:nvSpPr>
        <p:spPr>
          <a:xfrm>
            <a:off x="9098333" y="3876101"/>
            <a:ext cx="2657741" cy="146987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FC64F2E-0897-1581-67CB-5361A8E7710A}"/>
              </a:ext>
            </a:extLst>
          </p:cNvPr>
          <p:cNvSpPr txBox="1"/>
          <p:nvPr/>
        </p:nvSpPr>
        <p:spPr>
          <a:xfrm>
            <a:off x="109008" y="1121501"/>
            <a:ext cx="4520991" cy="5509200"/>
          </a:xfrm>
          <a:prstGeom prst="rect">
            <a:avLst/>
          </a:prstGeom>
          <a:noFill/>
        </p:spPr>
        <p:txBody>
          <a:bodyPr wrap="square" rtlCol="0">
            <a:spAutoFit/>
          </a:bodyPr>
          <a:lstStyle/>
          <a:p>
            <a:pPr marL="285750" indent="-285750">
              <a:buFont typeface="Arial" panose="020B0604020202020204" pitchFamily="34" charset="0"/>
              <a:buChar char="•"/>
            </a:pPr>
            <a:r>
              <a:rPr lang="en-US" sz="2200" dirty="0"/>
              <a:t>If you already have an ANSWERS account visit: </a:t>
            </a:r>
            <a:r>
              <a:rPr lang="en-US" sz="2200" dirty="0">
                <a:hlinkClick r:id="rId4"/>
              </a:rPr>
              <a:t>https://net.md.gov/apps/Answers/</a:t>
            </a:r>
            <a:r>
              <a:rPr lang="en-US" sz="2200" dirty="0"/>
              <a:t> and simply log in.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If you have not created an ANSWERS account, follow the instructions below:</a:t>
            </a:r>
          </a:p>
          <a:p>
            <a:pPr marL="742950" lvl="1" indent="-285750">
              <a:buFont typeface="Arial" panose="020B0604020202020204" pitchFamily="34" charset="0"/>
              <a:buChar char="•"/>
            </a:pPr>
            <a:r>
              <a:rPr lang="en-US" sz="2200" dirty="0"/>
              <a:t>Underneath ‘New to ANSWERS?’ create your login using your state email address. </a:t>
            </a:r>
          </a:p>
          <a:p>
            <a:pPr marL="742950" lvl="1" indent="-285750">
              <a:buFont typeface="Arial" panose="020B0604020202020204" pitchFamily="34" charset="0"/>
              <a:buChar char="•"/>
            </a:pPr>
            <a:r>
              <a:rPr lang="en-US" sz="2200" dirty="0"/>
              <a:t>You will receive an email confirming your new account.</a:t>
            </a:r>
          </a:p>
          <a:p>
            <a:pPr marL="742950" lvl="1" indent="-285750">
              <a:buFont typeface="Arial" panose="020B0604020202020204" pitchFamily="34" charset="0"/>
              <a:buChar char="•"/>
            </a:pPr>
            <a:r>
              <a:rPr lang="en-US" sz="2200" dirty="0"/>
              <a:t>Use the credentials you created to login to the ANSWERS portal.</a:t>
            </a:r>
          </a:p>
        </p:txBody>
      </p:sp>
      <p:sp>
        <p:nvSpPr>
          <p:cNvPr id="3" name="Footer Placeholder 2">
            <a:extLst>
              <a:ext uri="{FF2B5EF4-FFF2-40B4-BE49-F238E27FC236}">
                <a16:creationId xmlns:a16="http://schemas.microsoft.com/office/drawing/2014/main" id="{B8927D49-C29C-647E-2BED-8F019F1A4EB8}"/>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8CF81932-2D20-EE8C-F268-81C0059D1813}"/>
              </a:ext>
            </a:extLst>
          </p:cNvPr>
          <p:cNvSpPr>
            <a:spLocks noGrp="1"/>
          </p:cNvSpPr>
          <p:nvPr>
            <p:ph type="sldNum" sz="quarter" idx="12"/>
          </p:nvPr>
        </p:nvSpPr>
        <p:spPr>
          <a:xfrm>
            <a:off x="8772525" y="6265576"/>
            <a:ext cx="2743200" cy="365125"/>
          </a:xfrm>
        </p:spPr>
        <p:txBody>
          <a:bodyPr/>
          <a:lstStyle/>
          <a:p>
            <a:fld id="{67C030F3-AF27-4921-B0F4-8B1F55AEDAD5}" type="slidenum">
              <a:rPr lang="en-US" smtClean="0"/>
              <a:t>10</a:t>
            </a:fld>
            <a:endParaRPr lang="en-US" dirty="0"/>
          </a:p>
        </p:txBody>
      </p:sp>
    </p:spTree>
    <p:extLst>
      <p:ext uri="{BB962C8B-B14F-4D97-AF65-F5344CB8AC3E}">
        <p14:creationId xmlns:p14="http://schemas.microsoft.com/office/powerpoint/2010/main" val="212443430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48FB-B36A-59BB-926A-0569B7067B79}"/>
              </a:ext>
            </a:extLst>
          </p:cNvPr>
          <p:cNvSpPr>
            <a:spLocks noGrp="1"/>
          </p:cNvSpPr>
          <p:nvPr>
            <p:ph type="title"/>
          </p:nvPr>
        </p:nvSpPr>
        <p:spPr/>
        <p:txBody>
          <a:bodyPr/>
          <a:lstStyle/>
          <a:p>
            <a:r>
              <a:rPr lang="en-US"/>
              <a:t>Which reports are needed?</a:t>
            </a:r>
            <a:endParaRPr lang="en-US" dirty="0"/>
          </a:p>
        </p:txBody>
      </p:sp>
      <p:sp>
        <p:nvSpPr>
          <p:cNvPr id="3" name="Content Placeholder 2">
            <a:extLst>
              <a:ext uri="{FF2B5EF4-FFF2-40B4-BE49-F238E27FC236}">
                <a16:creationId xmlns:a16="http://schemas.microsoft.com/office/drawing/2014/main" id="{DAB9FE8F-919A-337A-ACDB-AB785F776BBE}"/>
              </a:ext>
            </a:extLst>
          </p:cNvPr>
          <p:cNvSpPr>
            <a:spLocks noGrp="1"/>
          </p:cNvSpPr>
          <p:nvPr>
            <p:ph idx="1"/>
          </p:nvPr>
        </p:nvSpPr>
        <p:spPr/>
        <p:txBody>
          <a:bodyPr>
            <a:normAutofit/>
          </a:bodyPr>
          <a:lstStyle/>
          <a:p>
            <a:r>
              <a:rPr lang="en-US" dirty="0"/>
              <a:t>ANSWERS reports regarding payments:</a:t>
            </a:r>
          </a:p>
          <a:p>
            <a:pPr lvl="1"/>
            <a:r>
              <a:rPr lang="en-US" sz="2800" dirty="0"/>
              <a:t> 717, 718, 719 &amp; 721  </a:t>
            </a:r>
          </a:p>
          <a:p>
            <a:pPr lvl="1"/>
            <a:r>
              <a:rPr lang="en-US" sz="2800" b="1" u="sng" dirty="0"/>
              <a:t>Or</a:t>
            </a:r>
            <a:r>
              <a:rPr lang="en-US" sz="2800" b="1" dirty="0"/>
              <a:t> </a:t>
            </a:r>
            <a:r>
              <a:rPr lang="en-US" sz="2800" dirty="0"/>
              <a:t>view direct A30USB11</a:t>
            </a:r>
          </a:p>
          <a:p>
            <a:r>
              <a:rPr lang="en-US" u="sng" dirty="0"/>
              <a:t>PCHL717</a:t>
            </a:r>
            <a:r>
              <a:rPr lang="en-US" dirty="0"/>
              <a:t>- MBE Prime Payments by Direct Voucher; no BPO/PO</a:t>
            </a:r>
          </a:p>
          <a:p>
            <a:r>
              <a:rPr lang="en-US" u="sng" dirty="0"/>
              <a:t>PCHL718</a:t>
            </a:r>
            <a:r>
              <a:rPr lang="en-US" dirty="0"/>
              <a:t>- MBE Prime Voucher Payments made from BPO/PO</a:t>
            </a:r>
          </a:p>
          <a:p>
            <a:r>
              <a:rPr lang="en-US" u="sng" dirty="0"/>
              <a:t>PCHL719</a:t>
            </a:r>
            <a:r>
              <a:rPr lang="en-US" dirty="0"/>
              <a:t>- MBE Subcontractor Payments</a:t>
            </a:r>
          </a:p>
          <a:p>
            <a:r>
              <a:rPr lang="en-US" u="sng" dirty="0"/>
              <a:t>PCHL 721</a:t>
            </a:r>
            <a:r>
              <a:rPr lang="en-US" dirty="0"/>
              <a:t>- P-Card Total/MBE Purchases (or use VIEWDIRECT A30USB11)</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D100BFFA-6846-BEEE-E577-A456CE4276FF}"/>
              </a:ext>
            </a:extLst>
          </p:cNvPr>
          <p:cNvSpPr>
            <a:spLocks noGrp="1"/>
          </p:cNvSpPr>
          <p:nvPr>
            <p:ph type="ftr" sz="quarter" idx="11"/>
          </p:nvPr>
        </p:nvSpPr>
        <p:spPr/>
        <p:txBody>
          <a:bodyPr/>
          <a:lstStyle/>
          <a:p>
            <a:r>
              <a:rPr lang="en-US"/>
              <a:t>For Internal Training Purposes Only</a:t>
            </a:r>
            <a:endParaRPr lang="en-US" dirty="0"/>
          </a:p>
        </p:txBody>
      </p:sp>
      <p:sp>
        <p:nvSpPr>
          <p:cNvPr id="5" name="Slide Number Placeholder 4">
            <a:extLst>
              <a:ext uri="{FF2B5EF4-FFF2-40B4-BE49-F238E27FC236}">
                <a16:creationId xmlns:a16="http://schemas.microsoft.com/office/drawing/2014/main" id="{B88D4FE3-ABDA-2FCB-7EC9-EF95E16729C6}"/>
              </a:ext>
            </a:extLst>
          </p:cNvPr>
          <p:cNvSpPr>
            <a:spLocks noGrp="1"/>
          </p:cNvSpPr>
          <p:nvPr>
            <p:ph type="sldNum" sz="quarter" idx="12"/>
          </p:nvPr>
        </p:nvSpPr>
        <p:spPr/>
        <p:txBody>
          <a:bodyPr/>
          <a:lstStyle/>
          <a:p>
            <a:fld id="{67C030F3-AF27-4921-B0F4-8B1F55AEDAD5}" type="slidenum">
              <a:rPr lang="en-US" smtClean="0"/>
              <a:t>11</a:t>
            </a:fld>
            <a:endParaRPr lang="en-US" dirty="0"/>
          </a:p>
        </p:txBody>
      </p:sp>
    </p:spTree>
    <p:extLst>
      <p:ext uri="{BB962C8B-B14F-4D97-AF65-F5344CB8AC3E}">
        <p14:creationId xmlns:p14="http://schemas.microsoft.com/office/powerpoint/2010/main" val="171270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A9AE-DE33-D144-872A-46F679937DB1}"/>
              </a:ext>
            </a:extLst>
          </p:cNvPr>
          <p:cNvSpPr>
            <a:spLocks noGrp="1"/>
          </p:cNvSpPr>
          <p:nvPr>
            <p:ph type="title"/>
          </p:nvPr>
        </p:nvSpPr>
        <p:spPr/>
        <p:txBody>
          <a:bodyPr/>
          <a:lstStyle/>
          <a:p>
            <a:r>
              <a:rPr lang="en-US" dirty="0"/>
              <a:t>How to pull reports from ANSWERS</a:t>
            </a:r>
          </a:p>
        </p:txBody>
      </p:sp>
      <p:pic>
        <p:nvPicPr>
          <p:cNvPr id="9" name="Content Placeholder 8">
            <a:extLst>
              <a:ext uri="{FF2B5EF4-FFF2-40B4-BE49-F238E27FC236}">
                <a16:creationId xmlns:a16="http://schemas.microsoft.com/office/drawing/2014/main" id="{C1C6B443-8343-584D-4426-A88D9BBC9F23}"/>
              </a:ext>
            </a:extLst>
          </p:cNvPr>
          <p:cNvPicPr>
            <a:picLocks noGrp="1" noChangeAspect="1"/>
          </p:cNvPicPr>
          <p:nvPr>
            <p:ph idx="1"/>
          </p:nvPr>
        </p:nvPicPr>
        <p:blipFill rotWithShape="1">
          <a:blip r:embed="rId2"/>
          <a:srcRect l="1792" r="8696"/>
          <a:stretch/>
        </p:blipFill>
        <p:spPr>
          <a:xfrm>
            <a:off x="4762685" y="2049450"/>
            <a:ext cx="6866920" cy="3779288"/>
          </a:xfrm>
        </p:spPr>
      </p:pic>
      <p:sp>
        <p:nvSpPr>
          <p:cNvPr id="10" name="Oval 9">
            <a:extLst>
              <a:ext uri="{FF2B5EF4-FFF2-40B4-BE49-F238E27FC236}">
                <a16:creationId xmlns:a16="http://schemas.microsoft.com/office/drawing/2014/main" id="{D9DCA8EE-CE5E-45DC-A8F8-D05FBB5B9037}"/>
              </a:ext>
            </a:extLst>
          </p:cNvPr>
          <p:cNvSpPr/>
          <p:nvPr/>
        </p:nvSpPr>
        <p:spPr>
          <a:xfrm>
            <a:off x="5200072" y="5007318"/>
            <a:ext cx="1791855" cy="41563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6333F1-D168-5D2C-00C1-D51BADECDFFD}"/>
              </a:ext>
            </a:extLst>
          </p:cNvPr>
          <p:cNvSpPr txBox="1"/>
          <p:nvPr/>
        </p:nvSpPr>
        <p:spPr>
          <a:xfrm>
            <a:off x="470018" y="1690688"/>
            <a:ext cx="4017141"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After logging into ANSWERS you will be prompted to the homepage.</a:t>
            </a:r>
          </a:p>
          <a:p>
            <a:pPr marL="285750" indent="-285750">
              <a:buFont typeface="Arial" panose="020B0604020202020204" pitchFamily="34" charset="0"/>
              <a:buChar char="•"/>
            </a:pPr>
            <a:r>
              <a:rPr lang="en-US" sz="2400" dirty="0"/>
              <a:t>Under ‘REPORTS’ select MBE Payment (PCH717-722)</a:t>
            </a:r>
          </a:p>
          <a:p>
            <a:pPr marL="285750" indent="-28575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48BDA9BC-6F81-8F5A-138B-F0208D22CC1A}"/>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FF668148-0FDF-5B50-FD17-EEE37B998DF6}"/>
              </a:ext>
            </a:extLst>
          </p:cNvPr>
          <p:cNvSpPr>
            <a:spLocks noGrp="1"/>
          </p:cNvSpPr>
          <p:nvPr>
            <p:ph type="sldNum" sz="quarter" idx="12"/>
          </p:nvPr>
        </p:nvSpPr>
        <p:spPr/>
        <p:txBody>
          <a:bodyPr/>
          <a:lstStyle/>
          <a:p>
            <a:fld id="{67C030F3-AF27-4921-B0F4-8B1F55AEDAD5}" type="slidenum">
              <a:rPr lang="en-US" smtClean="0"/>
              <a:t>12</a:t>
            </a:fld>
            <a:endParaRPr lang="en-US" dirty="0"/>
          </a:p>
        </p:txBody>
      </p:sp>
    </p:spTree>
    <p:extLst>
      <p:ext uri="{BB962C8B-B14F-4D97-AF65-F5344CB8AC3E}">
        <p14:creationId xmlns:p14="http://schemas.microsoft.com/office/powerpoint/2010/main" val="40405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B9B3-E907-1666-A178-0587F68A9EDC}"/>
              </a:ext>
            </a:extLst>
          </p:cNvPr>
          <p:cNvSpPr>
            <a:spLocks noGrp="1"/>
          </p:cNvSpPr>
          <p:nvPr>
            <p:ph type="title"/>
          </p:nvPr>
        </p:nvSpPr>
        <p:spPr/>
        <p:txBody>
          <a:bodyPr/>
          <a:lstStyle/>
          <a:p>
            <a:r>
              <a:rPr lang="en-US" dirty="0"/>
              <a:t>How to pull reports from ANSWERS continued</a:t>
            </a:r>
          </a:p>
        </p:txBody>
      </p:sp>
      <p:pic>
        <p:nvPicPr>
          <p:cNvPr id="5" name="Content Placeholder 4">
            <a:extLst>
              <a:ext uri="{FF2B5EF4-FFF2-40B4-BE49-F238E27FC236}">
                <a16:creationId xmlns:a16="http://schemas.microsoft.com/office/drawing/2014/main" id="{BCDB87C7-437A-5638-B744-D183A8B7E591}"/>
              </a:ext>
            </a:extLst>
          </p:cNvPr>
          <p:cNvPicPr>
            <a:picLocks noGrp="1" noChangeAspect="1"/>
          </p:cNvPicPr>
          <p:nvPr>
            <p:ph idx="1"/>
          </p:nvPr>
        </p:nvPicPr>
        <p:blipFill>
          <a:blip r:embed="rId2"/>
          <a:stretch>
            <a:fillRect/>
          </a:stretch>
        </p:blipFill>
        <p:spPr>
          <a:xfrm>
            <a:off x="4266743" y="1690688"/>
            <a:ext cx="7712821" cy="4351338"/>
          </a:xfrm>
        </p:spPr>
      </p:pic>
      <p:sp>
        <p:nvSpPr>
          <p:cNvPr id="6" name="TextBox 5">
            <a:extLst>
              <a:ext uri="{FF2B5EF4-FFF2-40B4-BE49-F238E27FC236}">
                <a16:creationId xmlns:a16="http://schemas.microsoft.com/office/drawing/2014/main" id="{FC059E0A-306A-3943-758F-BE854497E072}"/>
              </a:ext>
            </a:extLst>
          </p:cNvPr>
          <p:cNvSpPr txBox="1"/>
          <p:nvPr/>
        </p:nvSpPr>
        <p:spPr>
          <a:xfrm>
            <a:off x="212436" y="1459345"/>
            <a:ext cx="38608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Select from the dropdown which report you would like to pull</a:t>
            </a:r>
          </a:p>
          <a:p>
            <a:pPr marL="285750" indent="-285750">
              <a:buFont typeface="Arial" panose="020B0604020202020204" pitchFamily="34" charset="0"/>
              <a:buChar char="•"/>
            </a:pPr>
            <a:r>
              <a:rPr lang="en-US" sz="2400" dirty="0"/>
              <a:t>Select your agency</a:t>
            </a:r>
          </a:p>
          <a:p>
            <a:pPr marL="285750" indent="-285750">
              <a:buFont typeface="Arial" panose="020B0604020202020204" pitchFamily="34" charset="0"/>
              <a:buChar char="•"/>
            </a:pPr>
            <a:r>
              <a:rPr lang="en-US" sz="2400" dirty="0"/>
              <a:t>Insert Begin and End date depending on longevity of report needed</a:t>
            </a:r>
          </a:p>
          <a:p>
            <a:pPr marL="285750" indent="-285750">
              <a:buFont typeface="Arial" panose="020B0604020202020204" pitchFamily="34" charset="0"/>
              <a:buChar char="•"/>
            </a:pPr>
            <a:r>
              <a:rPr lang="en-US" sz="2400" dirty="0"/>
              <a:t>Click ‘Run Report’</a:t>
            </a:r>
          </a:p>
          <a:p>
            <a:pPr marL="285750" indent="-285750">
              <a:buFont typeface="Arial" panose="020B0604020202020204" pitchFamily="34" charset="0"/>
              <a:buChar char="•"/>
            </a:pPr>
            <a:r>
              <a:rPr lang="en-US" sz="2400" dirty="0"/>
              <a:t>Please note: When pulling 721 report you must select ‘CPC Only’ Under ‘Optional Selections </a:t>
            </a:r>
          </a:p>
        </p:txBody>
      </p:sp>
      <p:sp>
        <p:nvSpPr>
          <p:cNvPr id="7" name="Oval 6">
            <a:extLst>
              <a:ext uri="{FF2B5EF4-FFF2-40B4-BE49-F238E27FC236}">
                <a16:creationId xmlns:a16="http://schemas.microsoft.com/office/drawing/2014/main" id="{B682FF62-EBCA-75C1-0DE9-43BE29A6776E}"/>
              </a:ext>
            </a:extLst>
          </p:cNvPr>
          <p:cNvSpPr/>
          <p:nvPr/>
        </p:nvSpPr>
        <p:spPr>
          <a:xfrm>
            <a:off x="5465034" y="5785354"/>
            <a:ext cx="2213361" cy="3845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5EE1586-0304-25FF-2136-993C061EF6F0}"/>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8D1B6E27-1323-9FC7-17B5-A782E0BF3221}"/>
              </a:ext>
            </a:extLst>
          </p:cNvPr>
          <p:cNvSpPr>
            <a:spLocks noGrp="1"/>
          </p:cNvSpPr>
          <p:nvPr>
            <p:ph type="sldNum" sz="quarter" idx="12"/>
          </p:nvPr>
        </p:nvSpPr>
        <p:spPr/>
        <p:txBody>
          <a:bodyPr/>
          <a:lstStyle/>
          <a:p>
            <a:fld id="{67C030F3-AF27-4921-B0F4-8B1F55AEDAD5}" type="slidenum">
              <a:rPr lang="en-US" smtClean="0"/>
              <a:t>13</a:t>
            </a:fld>
            <a:endParaRPr lang="en-US" dirty="0"/>
          </a:p>
        </p:txBody>
      </p:sp>
    </p:spTree>
    <p:extLst>
      <p:ext uri="{BB962C8B-B14F-4D97-AF65-F5344CB8AC3E}">
        <p14:creationId xmlns:p14="http://schemas.microsoft.com/office/powerpoint/2010/main" val="253738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B9B3-E907-1666-A178-0587F68A9EDC}"/>
              </a:ext>
            </a:extLst>
          </p:cNvPr>
          <p:cNvSpPr>
            <a:spLocks noGrp="1"/>
          </p:cNvSpPr>
          <p:nvPr>
            <p:ph type="title"/>
          </p:nvPr>
        </p:nvSpPr>
        <p:spPr>
          <a:xfrm>
            <a:off x="838200" y="-25181"/>
            <a:ext cx="10515600" cy="1325563"/>
          </a:xfrm>
        </p:spPr>
        <p:txBody>
          <a:bodyPr/>
          <a:lstStyle/>
          <a:p>
            <a:r>
              <a:rPr lang="en-US" dirty="0"/>
              <a:t>Understanding Date Presets on ANSWERS</a:t>
            </a:r>
          </a:p>
        </p:txBody>
      </p:sp>
      <p:graphicFrame>
        <p:nvGraphicFramePr>
          <p:cNvPr id="10" name="Table 10">
            <a:extLst>
              <a:ext uri="{FF2B5EF4-FFF2-40B4-BE49-F238E27FC236}">
                <a16:creationId xmlns:a16="http://schemas.microsoft.com/office/drawing/2014/main" id="{75A18DD5-C4E9-99C2-7E63-5D1CB60BE137}"/>
              </a:ext>
            </a:extLst>
          </p:cNvPr>
          <p:cNvGraphicFramePr>
            <a:graphicFrameLocks noGrp="1"/>
          </p:cNvGraphicFramePr>
          <p:nvPr>
            <p:extLst>
              <p:ext uri="{D42A27DB-BD31-4B8C-83A1-F6EECF244321}">
                <p14:modId xmlns:p14="http://schemas.microsoft.com/office/powerpoint/2010/main" val="963045226"/>
              </p:ext>
            </p:extLst>
          </p:nvPr>
        </p:nvGraphicFramePr>
        <p:xfrm>
          <a:off x="2356740" y="1690688"/>
          <a:ext cx="7043634" cy="4572000"/>
        </p:xfrm>
        <a:graphic>
          <a:graphicData uri="http://schemas.openxmlformats.org/drawingml/2006/table">
            <a:tbl>
              <a:tblPr firstRow="1" bandRow="1">
                <a:tableStyleId>{073A0DAA-6AF3-43AB-8588-CEC1D06C72B9}</a:tableStyleId>
              </a:tblPr>
              <a:tblGrid>
                <a:gridCol w="3521817">
                  <a:extLst>
                    <a:ext uri="{9D8B030D-6E8A-4147-A177-3AD203B41FA5}">
                      <a16:colId xmlns:a16="http://schemas.microsoft.com/office/drawing/2014/main" val="1235822730"/>
                    </a:ext>
                  </a:extLst>
                </a:gridCol>
                <a:gridCol w="3521817">
                  <a:extLst>
                    <a:ext uri="{9D8B030D-6E8A-4147-A177-3AD203B41FA5}">
                      <a16:colId xmlns:a16="http://schemas.microsoft.com/office/drawing/2014/main" val="2386757273"/>
                    </a:ext>
                  </a:extLst>
                </a:gridCol>
              </a:tblGrid>
              <a:tr h="283102">
                <a:tc>
                  <a:txBody>
                    <a:bodyPr/>
                    <a:lstStyle/>
                    <a:p>
                      <a:pPr algn="ctr"/>
                      <a:r>
                        <a:rPr lang="en-US" dirty="0"/>
                        <a:t>Date Presets:</a:t>
                      </a:r>
                    </a:p>
                  </a:txBody>
                  <a:tcPr/>
                </a:tc>
                <a:tc>
                  <a:txBody>
                    <a:bodyPr/>
                    <a:lstStyle/>
                    <a:p>
                      <a:pPr algn="ctr"/>
                      <a:r>
                        <a:rPr lang="en-US" dirty="0"/>
                        <a:t>Meaning:</a:t>
                      </a:r>
                    </a:p>
                  </a:txBody>
                  <a:tcPr/>
                </a:tc>
                <a:extLst>
                  <a:ext uri="{0D108BD9-81ED-4DB2-BD59-A6C34878D82A}">
                    <a16:rowId xmlns:a16="http://schemas.microsoft.com/office/drawing/2014/main" val="4273305437"/>
                  </a:ext>
                </a:extLst>
              </a:tr>
              <a:tr h="556586">
                <a:tc>
                  <a:txBody>
                    <a:bodyPr/>
                    <a:lstStyle/>
                    <a:p>
                      <a:pPr algn="ctr"/>
                      <a:r>
                        <a:rPr lang="en-US" dirty="0"/>
                        <a:t>PPFY</a:t>
                      </a:r>
                    </a:p>
                  </a:txBody>
                  <a:tcPr/>
                </a:tc>
                <a:tc>
                  <a:txBody>
                    <a:bodyPr/>
                    <a:lstStyle/>
                    <a:p>
                      <a:r>
                        <a:rPr lang="en-US" dirty="0"/>
                        <a:t>Prior Prior Fiscal Year (2 FY years back)</a:t>
                      </a:r>
                    </a:p>
                  </a:txBody>
                  <a:tcPr/>
                </a:tc>
                <a:extLst>
                  <a:ext uri="{0D108BD9-81ED-4DB2-BD59-A6C34878D82A}">
                    <a16:rowId xmlns:a16="http://schemas.microsoft.com/office/drawing/2014/main" val="2766098797"/>
                  </a:ext>
                </a:extLst>
              </a:tr>
              <a:tr h="318049">
                <a:tc>
                  <a:txBody>
                    <a:bodyPr/>
                    <a:lstStyle/>
                    <a:p>
                      <a:pPr algn="ctr"/>
                      <a:r>
                        <a:rPr lang="en-US" dirty="0"/>
                        <a:t>PFY</a:t>
                      </a:r>
                    </a:p>
                  </a:txBody>
                  <a:tcPr/>
                </a:tc>
                <a:tc>
                  <a:txBody>
                    <a:bodyPr/>
                    <a:lstStyle/>
                    <a:p>
                      <a:r>
                        <a:rPr lang="en-US" dirty="0"/>
                        <a:t>Prior Fiscal Year (1 FY year back)</a:t>
                      </a:r>
                    </a:p>
                  </a:txBody>
                  <a:tcPr/>
                </a:tc>
                <a:extLst>
                  <a:ext uri="{0D108BD9-81ED-4DB2-BD59-A6C34878D82A}">
                    <a16:rowId xmlns:a16="http://schemas.microsoft.com/office/drawing/2014/main" val="2965479229"/>
                  </a:ext>
                </a:extLst>
              </a:tr>
              <a:tr h="318049">
                <a:tc>
                  <a:txBody>
                    <a:bodyPr/>
                    <a:lstStyle/>
                    <a:p>
                      <a:pPr algn="ctr"/>
                      <a:r>
                        <a:rPr lang="en-US" dirty="0"/>
                        <a:t>CFY</a:t>
                      </a:r>
                    </a:p>
                  </a:txBody>
                  <a:tcPr/>
                </a:tc>
                <a:tc>
                  <a:txBody>
                    <a:bodyPr/>
                    <a:lstStyle/>
                    <a:p>
                      <a:r>
                        <a:rPr lang="en-US" dirty="0"/>
                        <a:t>Current Fiscal Year</a:t>
                      </a:r>
                    </a:p>
                  </a:txBody>
                  <a:tcPr/>
                </a:tc>
                <a:extLst>
                  <a:ext uri="{0D108BD9-81ED-4DB2-BD59-A6C34878D82A}">
                    <a16:rowId xmlns:a16="http://schemas.microsoft.com/office/drawing/2014/main" val="2996561208"/>
                  </a:ext>
                </a:extLst>
              </a:tr>
              <a:tr h="318049">
                <a:tc>
                  <a:txBody>
                    <a:bodyPr/>
                    <a:lstStyle/>
                    <a:p>
                      <a:pPr algn="ctr"/>
                      <a:r>
                        <a:rPr lang="en-US" dirty="0"/>
                        <a:t>FYTD</a:t>
                      </a:r>
                    </a:p>
                  </a:txBody>
                  <a:tcPr/>
                </a:tc>
                <a:tc>
                  <a:txBody>
                    <a:bodyPr/>
                    <a:lstStyle/>
                    <a:p>
                      <a:r>
                        <a:rPr lang="en-US" dirty="0"/>
                        <a:t>Fiscal Year To Date </a:t>
                      </a:r>
                    </a:p>
                  </a:txBody>
                  <a:tcPr/>
                </a:tc>
                <a:extLst>
                  <a:ext uri="{0D108BD9-81ED-4DB2-BD59-A6C34878D82A}">
                    <a16:rowId xmlns:a16="http://schemas.microsoft.com/office/drawing/2014/main" val="2055581311"/>
                  </a:ext>
                </a:extLst>
              </a:tr>
              <a:tr h="556586">
                <a:tc>
                  <a:txBody>
                    <a:bodyPr/>
                    <a:lstStyle/>
                    <a:p>
                      <a:pPr algn="ctr"/>
                      <a:r>
                        <a:rPr lang="en-US" dirty="0"/>
                        <a:t>PPY</a:t>
                      </a:r>
                    </a:p>
                  </a:txBody>
                  <a:tcPr/>
                </a:tc>
                <a:tc>
                  <a:txBody>
                    <a:bodyPr/>
                    <a:lstStyle/>
                    <a:p>
                      <a:r>
                        <a:rPr lang="en-US" dirty="0"/>
                        <a:t>Prior </a:t>
                      </a:r>
                      <a:r>
                        <a:rPr lang="en-US" dirty="0" err="1"/>
                        <a:t>Prior</a:t>
                      </a:r>
                      <a:r>
                        <a:rPr lang="en-US" dirty="0"/>
                        <a:t> Calendar Year (2 years back)</a:t>
                      </a:r>
                    </a:p>
                  </a:txBody>
                  <a:tcPr/>
                </a:tc>
                <a:extLst>
                  <a:ext uri="{0D108BD9-81ED-4DB2-BD59-A6C34878D82A}">
                    <a16:rowId xmlns:a16="http://schemas.microsoft.com/office/drawing/2014/main" val="1124636960"/>
                  </a:ext>
                </a:extLst>
              </a:tr>
              <a:tr h="318049">
                <a:tc>
                  <a:txBody>
                    <a:bodyPr/>
                    <a:lstStyle/>
                    <a:p>
                      <a:pPr algn="ctr"/>
                      <a:r>
                        <a:rPr lang="en-US" dirty="0"/>
                        <a:t>PY</a:t>
                      </a:r>
                    </a:p>
                  </a:txBody>
                  <a:tcPr/>
                </a:tc>
                <a:tc>
                  <a:txBody>
                    <a:bodyPr/>
                    <a:lstStyle/>
                    <a:p>
                      <a:r>
                        <a:rPr lang="en-US" dirty="0"/>
                        <a:t>Prior Calendar Year (1 year back)</a:t>
                      </a:r>
                    </a:p>
                  </a:txBody>
                  <a:tcPr/>
                </a:tc>
                <a:extLst>
                  <a:ext uri="{0D108BD9-81ED-4DB2-BD59-A6C34878D82A}">
                    <a16:rowId xmlns:a16="http://schemas.microsoft.com/office/drawing/2014/main" val="1340493084"/>
                  </a:ext>
                </a:extLst>
              </a:tr>
              <a:tr h="318049">
                <a:tc>
                  <a:txBody>
                    <a:bodyPr/>
                    <a:lstStyle/>
                    <a:p>
                      <a:pPr algn="ctr"/>
                      <a:r>
                        <a:rPr lang="en-US" dirty="0"/>
                        <a:t>CY</a:t>
                      </a:r>
                    </a:p>
                  </a:txBody>
                  <a:tcPr/>
                </a:tc>
                <a:tc>
                  <a:txBody>
                    <a:bodyPr/>
                    <a:lstStyle/>
                    <a:p>
                      <a:r>
                        <a:rPr lang="en-US" dirty="0"/>
                        <a:t>Current Calendar Year </a:t>
                      </a:r>
                    </a:p>
                  </a:txBody>
                  <a:tcPr/>
                </a:tc>
                <a:extLst>
                  <a:ext uri="{0D108BD9-81ED-4DB2-BD59-A6C34878D82A}">
                    <a16:rowId xmlns:a16="http://schemas.microsoft.com/office/drawing/2014/main" val="4065328427"/>
                  </a:ext>
                </a:extLst>
              </a:tr>
              <a:tr h="318049">
                <a:tc>
                  <a:txBody>
                    <a:bodyPr/>
                    <a:lstStyle/>
                    <a:p>
                      <a:pPr algn="ctr"/>
                      <a:r>
                        <a:rPr lang="en-US" dirty="0"/>
                        <a:t>PM</a:t>
                      </a:r>
                    </a:p>
                  </a:txBody>
                  <a:tcPr/>
                </a:tc>
                <a:tc>
                  <a:txBody>
                    <a:bodyPr/>
                    <a:lstStyle/>
                    <a:p>
                      <a:r>
                        <a:rPr lang="en-US" dirty="0"/>
                        <a:t>Prior Month</a:t>
                      </a:r>
                    </a:p>
                  </a:txBody>
                  <a:tcPr/>
                </a:tc>
                <a:extLst>
                  <a:ext uri="{0D108BD9-81ED-4DB2-BD59-A6C34878D82A}">
                    <a16:rowId xmlns:a16="http://schemas.microsoft.com/office/drawing/2014/main" val="894368106"/>
                  </a:ext>
                </a:extLst>
              </a:tr>
              <a:tr h="318049">
                <a:tc>
                  <a:txBody>
                    <a:bodyPr/>
                    <a:lstStyle/>
                    <a:p>
                      <a:pPr algn="ctr"/>
                      <a:r>
                        <a:rPr lang="en-US" dirty="0"/>
                        <a:t>CM</a:t>
                      </a:r>
                    </a:p>
                  </a:txBody>
                  <a:tcPr/>
                </a:tc>
                <a:tc>
                  <a:txBody>
                    <a:bodyPr/>
                    <a:lstStyle/>
                    <a:p>
                      <a:r>
                        <a:rPr lang="en-US" dirty="0"/>
                        <a:t>Calendar Month (current month)</a:t>
                      </a:r>
                    </a:p>
                  </a:txBody>
                  <a:tcPr/>
                </a:tc>
                <a:extLst>
                  <a:ext uri="{0D108BD9-81ED-4DB2-BD59-A6C34878D82A}">
                    <a16:rowId xmlns:a16="http://schemas.microsoft.com/office/drawing/2014/main" val="243083831"/>
                  </a:ext>
                </a:extLst>
              </a:tr>
              <a:tr h="318049">
                <a:tc>
                  <a:txBody>
                    <a:bodyPr/>
                    <a:lstStyle/>
                    <a:p>
                      <a:pPr algn="ctr"/>
                      <a:r>
                        <a:rPr lang="en-US" dirty="0"/>
                        <a:t>YTD</a:t>
                      </a:r>
                    </a:p>
                  </a:txBody>
                  <a:tcPr/>
                </a:tc>
                <a:tc>
                  <a:txBody>
                    <a:bodyPr/>
                    <a:lstStyle/>
                    <a:p>
                      <a:r>
                        <a:rPr lang="en-US" dirty="0"/>
                        <a:t>Current Year-to-date</a:t>
                      </a:r>
                    </a:p>
                  </a:txBody>
                  <a:tcPr/>
                </a:tc>
                <a:extLst>
                  <a:ext uri="{0D108BD9-81ED-4DB2-BD59-A6C34878D82A}">
                    <a16:rowId xmlns:a16="http://schemas.microsoft.com/office/drawing/2014/main" val="1958010443"/>
                  </a:ext>
                </a:extLst>
              </a:tr>
            </a:tbl>
          </a:graphicData>
        </a:graphic>
      </p:graphicFrame>
      <p:sp>
        <p:nvSpPr>
          <p:cNvPr id="3" name="Footer Placeholder 2">
            <a:extLst>
              <a:ext uri="{FF2B5EF4-FFF2-40B4-BE49-F238E27FC236}">
                <a16:creationId xmlns:a16="http://schemas.microsoft.com/office/drawing/2014/main" id="{153FC1E2-F0A8-6DFA-EB09-0092B63BF874}"/>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8BC1BC1B-3F8C-F61E-9873-99B5D87BF49B}"/>
              </a:ext>
            </a:extLst>
          </p:cNvPr>
          <p:cNvSpPr>
            <a:spLocks noGrp="1"/>
          </p:cNvSpPr>
          <p:nvPr>
            <p:ph type="sldNum" sz="quarter" idx="12"/>
          </p:nvPr>
        </p:nvSpPr>
        <p:spPr/>
        <p:txBody>
          <a:bodyPr/>
          <a:lstStyle/>
          <a:p>
            <a:fld id="{67C030F3-AF27-4921-B0F4-8B1F55AEDAD5}" type="slidenum">
              <a:rPr lang="en-US" smtClean="0"/>
              <a:t>14</a:t>
            </a:fld>
            <a:endParaRPr lang="en-US" dirty="0"/>
          </a:p>
        </p:txBody>
      </p:sp>
      <p:pic>
        <p:nvPicPr>
          <p:cNvPr id="5" name="Picture 4">
            <a:extLst>
              <a:ext uri="{FF2B5EF4-FFF2-40B4-BE49-F238E27FC236}">
                <a16:creationId xmlns:a16="http://schemas.microsoft.com/office/drawing/2014/main" id="{8C2A281C-E985-91CF-5958-121C72353C28}"/>
              </a:ext>
            </a:extLst>
          </p:cNvPr>
          <p:cNvPicPr>
            <a:picLocks noChangeAspect="1"/>
          </p:cNvPicPr>
          <p:nvPr/>
        </p:nvPicPr>
        <p:blipFill rotWithShape="1">
          <a:blip r:embed="rId2"/>
          <a:srcRect l="14473" t="60331" r="15820" b="33206"/>
          <a:stretch/>
        </p:blipFill>
        <p:spPr>
          <a:xfrm>
            <a:off x="838200" y="1050569"/>
            <a:ext cx="9546423" cy="499626"/>
          </a:xfrm>
          <a:prstGeom prst="rect">
            <a:avLst/>
          </a:prstGeom>
        </p:spPr>
      </p:pic>
    </p:spTree>
    <p:extLst>
      <p:ext uri="{BB962C8B-B14F-4D97-AF65-F5344CB8AC3E}">
        <p14:creationId xmlns:p14="http://schemas.microsoft.com/office/powerpoint/2010/main" val="41441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718AF0-92E9-3C6C-6279-D5A6CB5A7993}"/>
              </a:ext>
            </a:extLst>
          </p:cNvPr>
          <p:cNvPicPr>
            <a:picLocks noChangeAspect="1"/>
          </p:cNvPicPr>
          <p:nvPr/>
        </p:nvPicPr>
        <p:blipFill rotWithShape="1">
          <a:blip r:embed="rId2"/>
          <a:srcRect t="20887" r="-2" b="-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7A331-EA50-6598-1A30-EE7B6E8B2589}"/>
              </a:ext>
            </a:extLst>
          </p:cNvPr>
          <p:cNvSpPr>
            <a:spLocks noGrp="1"/>
          </p:cNvSpPr>
          <p:nvPr>
            <p:ph type="ctrTitle"/>
          </p:nvPr>
        </p:nvSpPr>
        <p:spPr>
          <a:xfrm>
            <a:off x="477981" y="1122363"/>
            <a:ext cx="4023360" cy="3204134"/>
          </a:xfrm>
        </p:spPr>
        <p:txBody>
          <a:bodyPr anchor="b">
            <a:normAutofit/>
          </a:bodyPr>
          <a:lstStyle/>
          <a:p>
            <a:pPr algn="l"/>
            <a:r>
              <a:rPr lang="en-US" sz="4800"/>
              <a:t>Navigating the Form 3 Portal</a:t>
            </a:r>
          </a:p>
        </p:txBody>
      </p:sp>
      <p:sp>
        <p:nvSpPr>
          <p:cNvPr id="3" name="Subtitle 2">
            <a:extLst>
              <a:ext uri="{FF2B5EF4-FFF2-40B4-BE49-F238E27FC236}">
                <a16:creationId xmlns:a16="http://schemas.microsoft.com/office/drawing/2014/main" id="{40C6ED2B-DE52-A387-189A-C445645452D0}"/>
              </a:ext>
            </a:extLst>
          </p:cNvPr>
          <p:cNvSpPr>
            <a:spLocks noGrp="1"/>
          </p:cNvSpPr>
          <p:nvPr>
            <p:ph type="subTitle" idx="1"/>
          </p:nvPr>
        </p:nvSpPr>
        <p:spPr>
          <a:xfrm>
            <a:off x="477980" y="4872922"/>
            <a:ext cx="4023359" cy="1208141"/>
          </a:xfrm>
        </p:spPr>
        <p:txBody>
          <a:bodyPr>
            <a:normAutofit/>
          </a:bodyPr>
          <a:lstStyle/>
          <a:p>
            <a:pPr algn="l"/>
            <a:endParaRPr lang="en-US" sz="20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D8F443D-31A1-ECB8-99ED-50E735C3AF52}"/>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6D143038-EDC8-F52F-E8A9-F373C644F182}"/>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15</a:t>
            </a:fld>
            <a:endParaRPr lang="en-US">
              <a:solidFill>
                <a:schemeClr val="tx1"/>
              </a:solidFill>
            </a:endParaRPr>
          </a:p>
        </p:txBody>
      </p:sp>
    </p:spTree>
    <p:extLst>
      <p:ext uri="{BB962C8B-B14F-4D97-AF65-F5344CB8AC3E}">
        <p14:creationId xmlns:p14="http://schemas.microsoft.com/office/powerpoint/2010/main" val="41905253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BA87-CE34-524C-8AB7-EAFDDB6C70EA}"/>
              </a:ext>
            </a:extLst>
          </p:cNvPr>
          <p:cNvSpPr>
            <a:spLocks noGrp="1"/>
          </p:cNvSpPr>
          <p:nvPr>
            <p:ph type="title"/>
          </p:nvPr>
        </p:nvSpPr>
        <p:spPr/>
        <p:txBody>
          <a:bodyPr/>
          <a:lstStyle/>
          <a:p>
            <a:r>
              <a:rPr lang="en-US" dirty="0"/>
              <a:t>Agency Dashboard</a:t>
            </a:r>
          </a:p>
        </p:txBody>
      </p:sp>
      <p:pic>
        <p:nvPicPr>
          <p:cNvPr id="5" name="Content Placeholder 4">
            <a:extLst>
              <a:ext uri="{FF2B5EF4-FFF2-40B4-BE49-F238E27FC236}">
                <a16:creationId xmlns:a16="http://schemas.microsoft.com/office/drawing/2014/main" id="{B0E50746-061A-64C1-1591-F4B0594C07C4}"/>
              </a:ext>
            </a:extLst>
          </p:cNvPr>
          <p:cNvPicPr>
            <a:picLocks noGrp="1" noChangeAspect="1"/>
          </p:cNvPicPr>
          <p:nvPr>
            <p:ph idx="1"/>
          </p:nvPr>
        </p:nvPicPr>
        <p:blipFill>
          <a:blip r:embed="rId2"/>
          <a:stretch>
            <a:fillRect/>
          </a:stretch>
        </p:blipFill>
        <p:spPr>
          <a:xfrm>
            <a:off x="2510754" y="1379261"/>
            <a:ext cx="7785786" cy="4351338"/>
          </a:xfrm>
        </p:spPr>
      </p:pic>
      <p:sp>
        <p:nvSpPr>
          <p:cNvPr id="7" name="Rectangle 6">
            <a:extLst>
              <a:ext uri="{FF2B5EF4-FFF2-40B4-BE49-F238E27FC236}">
                <a16:creationId xmlns:a16="http://schemas.microsoft.com/office/drawing/2014/main" id="{94102BAC-8AF0-581F-1116-6F09AB6D1129}"/>
              </a:ext>
            </a:extLst>
          </p:cNvPr>
          <p:cNvSpPr/>
          <p:nvPr/>
        </p:nvSpPr>
        <p:spPr>
          <a:xfrm>
            <a:off x="153823" y="2627672"/>
            <a:ext cx="2803020"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CB45C0-77CA-7944-EA83-121A07C1A1C8}"/>
              </a:ext>
            </a:extLst>
          </p:cNvPr>
          <p:cNvSpPr txBox="1"/>
          <p:nvPr/>
        </p:nvSpPr>
        <p:spPr>
          <a:xfrm>
            <a:off x="247826" y="2704824"/>
            <a:ext cx="2615013" cy="1200329"/>
          </a:xfrm>
          <a:prstGeom prst="rect">
            <a:avLst/>
          </a:prstGeom>
          <a:noFill/>
        </p:spPr>
        <p:txBody>
          <a:bodyPr wrap="square" rtlCol="0">
            <a:spAutoFit/>
          </a:bodyPr>
          <a:lstStyle/>
          <a:p>
            <a:r>
              <a:rPr lang="en-US" dirty="0"/>
              <a:t>Working data allows you to add, import, or edit data before submitting final report for the FY.</a:t>
            </a:r>
          </a:p>
        </p:txBody>
      </p:sp>
      <p:pic>
        <p:nvPicPr>
          <p:cNvPr id="8" name="Picture 7">
            <a:extLst>
              <a:ext uri="{FF2B5EF4-FFF2-40B4-BE49-F238E27FC236}">
                <a16:creationId xmlns:a16="http://schemas.microsoft.com/office/drawing/2014/main" id="{68D61E90-4751-DC70-8A2E-7A59783B6C2A}"/>
              </a:ext>
            </a:extLst>
          </p:cNvPr>
          <p:cNvPicPr>
            <a:picLocks noChangeAspect="1"/>
          </p:cNvPicPr>
          <p:nvPr/>
        </p:nvPicPr>
        <p:blipFill>
          <a:blip r:embed="rId3"/>
          <a:stretch>
            <a:fillRect/>
          </a:stretch>
        </p:blipFill>
        <p:spPr>
          <a:xfrm>
            <a:off x="8888243" y="3361594"/>
            <a:ext cx="2816596" cy="1335140"/>
          </a:xfrm>
          <a:prstGeom prst="rect">
            <a:avLst/>
          </a:prstGeom>
        </p:spPr>
      </p:pic>
      <p:pic>
        <p:nvPicPr>
          <p:cNvPr id="9" name="Picture 8">
            <a:extLst>
              <a:ext uri="{FF2B5EF4-FFF2-40B4-BE49-F238E27FC236}">
                <a16:creationId xmlns:a16="http://schemas.microsoft.com/office/drawing/2014/main" id="{9C9EE1B8-F19C-F956-10BA-BF3A027B02B0}"/>
              </a:ext>
            </a:extLst>
          </p:cNvPr>
          <p:cNvPicPr>
            <a:picLocks noChangeAspect="1"/>
          </p:cNvPicPr>
          <p:nvPr/>
        </p:nvPicPr>
        <p:blipFill>
          <a:blip r:embed="rId3"/>
          <a:stretch>
            <a:fillRect/>
          </a:stretch>
        </p:blipFill>
        <p:spPr>
          <a:xfrm>
            <a:off x="6096000" y="5088615"/>
            <a:ext cx="2816596" cy="1335140"/>
          </a:xfrm>
          <a:prstGeom prst="rect">
            <a:avLst/>
          </a:prstGeom>
        </p:spPr>
      </p:pic>
      <p:sp>
        <p:nvSpPr>
          <p:cNvPr id="10" name="TextBox 9">
            <a:extLst>
              <a:ext uri="{FF2B5EF4-FFF2-40B4-BE49-F238E27FC236}">
                <a16:creationId xmlns:a16="http://schemas.microsoft.com/office/drawing/2014/main" id="{1E73513C-E384-E9B9-AC8D-BB5B08D11335}"/>
              </a:ext>
            </a:extLst>
          </p:cNvPr>
          <p:cNvSpPr txBox="1"/>
          <p:nvPr/>
        </p:nvSpPr>
        <p:spPr>
          <a:xfrm>
            <a:off x="6192140" y="5156021"/>
            <a:ext cx="2615013" cy="1200329"/>
          </a:xfrm>
          <a:prstGeom prst="rect">
            <a:avLst/>
          </a:prstGeom>
          <a:noFill/>
        </p:spPr>
        <p:txBody>
          <a:bodyPr wrap="square" rtlCol="0">
            <a:spAutoFit/>
          </a:bodyPr>
          <a:lstStyle/>
          <a:p>
            <a:r>
              <a:rPr lang="en-US" dirty="0"/>
              <a:t>Reports gives you a summary of each report that is curated from the data you submit.</a:t>
            </a:r>
          </a:p>
        </p:txBody>
      </p:sp>
      <p:sp>
        <p:nvSpPr>
          <p:cNvPr id="11" name="TextBox 10">
            <a:extLst>
              <a:ext uri="{FF2B5EF4-FFF2-40B4-BE49-F238E27FC236}">
                <a16:creationId xmlns:a16="http://schemas.microsoft.com/office/drawing/2014/main" id="{20FC501F-304C-F095-E34B-C66059A37BDA}"/>
              </a:ext>
            </a:extLst>
          </p:cNvPr>
          <p:cNvSpPr txBox="1"/>
          <p:nvPr/>
        </p:nvSpPr>
        <p:spPr>
          <a:xfrm>
            <a:off x="8989034" y="3428999"/>
            <a:ext cx="2615013" cy="1200329"/>
          </a:xfrm>
          <a:prstGeom prst="rect">
            <a:avLst/>
          </a:prstGeom>
          <a:noFill/>
        </p:spPr>
        <p:txBody>
          <a:bodyPr wrap="square" rtlCol="0">
            <a:spAutoFit/>
          </a:bodyPr>
          <a:lstStyle/>
          <a:p>
            <a:r>
              <a:rPr lang="en-US" dirty="0"/>
              <a:t>Submitted data allows you to view the data you already submitted for the FY.</a:t>
            </a:r>
          </a:p>
        </p:txBody>
      </p:sp>
      <p:sp>
        <p:nvSpPr>
          <p:cNvPr id="3" name="Footer Placeholder 2">
            <a:extLst>
              <a:ext uri="{FF2B5EF4-FFF2-40B4-BE49-F238E27FC236}">
                <a16:creationId xmlns:a16="http://schemas.microsoft.com/office/drawing/2014/main" id="{C7597F1F-76BC-7A6B-EDA3-6018B60E11BB}"/>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FEC2A1E7-1845-C99B-690B-7279E781330B}"/>
              </a:ext>
            </a:extLst>
          </p:cNvPr>
          <p:cNvSpPr>
            <a:spLocks noGrp="1"/>
          </p:cNvSpPr>
          <p:nvPr>
            <p:ph type="sldNum" sz="quarter" idx="12"/>
          </p:nvPr>
        </p:nvSpPr>
        <p:spPr/>
        <p:txBody>
          <a:bodyPr/>
          <a:lstStyle/>
          <a:p>
            <a:fld id="{67C030F3-AF27-4921-B0F4-8B1F55AEDAD5}" type="slidenum">
              <a:rPr lang="en-US" smtClean="0"/>
              <a:t>16</a:t>
            </a:fld>
            <a:endParaRPr lang="en-US" dirty="0"/>
          </a:p>
        </p:txBody>
      </p:sp>
    </p:spTree>
    <p:extLst>
      <p:ext uri="{BB962C8B-B14F-4D97-AF65-F5344CB8AC3E}">
        <p14:creationId xmlns:p14="http://schemas.microsoft.com/office/powerpoint/2010/main" val="261551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4430B0-59F6-43F7-C47A-DA2B4D41D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62" y="133699"/>
            <a:ext cx="11421207" cy="1265984"/>
          </a:xfrm>
          <a:prstGeom prst="rect">
            <a:avLst/>
          </a:prstGeom>
          <a:ln>
            <a:noFill/>
          </a:ln>
          <a:effectLst>
            <a:softEdge rad="112500"/>
          </a:effectLst>
        </p:spPr>
      </p:pic>
      <p:sp>
        <p:nvSpPr>
          <p:cNvPr id="17" name="Rectangle: Rounded Corners 16">
            <a:extLst>
              <a:ext uri="{FF2B5EF4-FFF2-40B4-BE49-F238E27FC236}">
                <a16:creationId xmlns:a16="http://schemas.microsoft.com/office/drawing/2014/main" id="{9165FCBE-47A9-17FE-53E1-58F6A626B6FD}"/>
              </a:ext>
            </a:extLst>
          </p:cNvPr>
          <p:cNvSpPr/>
          <p:nvPr/>
        </p:nvSpPr>
        <p:spPr>
          <a:xfrm>
            <a:off x="1477107" y="378300"/>
            <a:ext cx="9284677" cy="708972"/>
          </a:xfrm>
          <a:prstGeom prst="roundRect">
            <a:avLst/>
          </a:prstGeom>
          <a:solidFill>
            <a:schemeClr val="bg1">
              <a:lumMod val="85000"/>
            </a:schemeClr>
          </a:solidFill>
          <a:ln w="38100">
            <a:solidFill>
              <a:srgbClr val="FFC000"/>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F2EC7-E41C-EEE7-CB04-1CC6889C00FE}"/>
              </a:ext>
            </a:extLst>
          </p:cNvPr>
          <p:cNvSpPr>
            <a:spLocks noGrp="1"/>
          </p:cNvSpPr>
          <p:nvPr>
            <p:ph type="title"/>
          </p:nvPr>
        </p:nvSpPr>
        <p:spPr>
          <a:xfrm>
            <a:off x="2164934" y="294228"/>
            <a:ext cx="7862131" cy="987854"/>
          </a:xfrm>
        </p:spPr>
        <p:txBody>
          <a:bodyPr/>
          <a:lstStyle/>
          <a:p>
            <a:pPr algn="ctr"/>
            <a:r>
              <a:rPr lang="en-US" dirty="0"/>
              <a:t>Choosing Your Data Entry Method</a:t>
            </a:r>
          </a:p>
        </p:txBody>
      </p:sp>
      <p:sp>
        <p:nvSpPr>
          <p:cNvPr id="3" name="Text Placeholder 2">
            <a:extLst>
              <a:ext uri="{FF2B5EF4-FFF2-40B4-BE49-F238E27FC236}">
                <a16:creationId xmlns:a16="http://schemas.microsoft.com/office/drawing/2014/main" id="{4AB8C4D4-82EB-8B21-81A6-8AE533A1B50E}"/>
              </a:ext>
            </a:extLst>
          </p:cNvPr>
          <p:cNvSpPr>
            <a:spLocks noGrp="1"/>
          </p:cNvSpPr>
          <p:nvPr>
            <p:ph type="body" idx="1"/>
          </p:nvPr>
        </p:nvSpPr>
        <p:spPr>
          <a:xfrm>
            <a:off x="-268827" y="1500605"/>
            <a:ext cx="5157787" cy="642092"/>
          </a:xfrm>
        </p:spPr>
        <p:txBody>
          <a:bodyPr>
            <a:normAutofit/>
          </a:bodyPr>
          <a:lstStyle/>
          <a:p>
            <a:pPr algn="ctr"/>
            <a:r>
              <a:rPr lang="en-US" sz="3600" dirty="0"/>
              <a:t>Manual</a:t>
            </a:r>
          </a:p>
        </p:txBody>
      </p:sp>
      <p:sp>
        <p:nvSpPr>
          <p:cNvPr id="4" name="Content Placeholder 3">
            <a:extLst>
              <a:ext uri="{FF2B5EF4-FFF2-40B4-BE49-F238E27FC236}">
                <a16:creationId xmlns:a16="http://schemas.microsoft.com/office/drawing/2014/main" id="{84AA2D27-56BB-33FD-133B-879227D0111E}"/>
              </a:ext>
            </a:extLst>
          </p:cNvPr>
          <p:cNvSpPr>
            <a:spLocks noGrp="1"/>
          </p:cNvSpPr>
          <p:nvPr>
            <p:ph sz="half" idx="2"/>
          </p:nvPr>
        </p:nvSpPr>
        <p:spPr>
          <a:xfrm>
            <a:off x="441722" y="2566816"/>
            <a:ext cx="5157787" cy="3478138"/>
          </a:xfrm>
        </p:spPr>
        <p:txBody>
          <a:bodyPr>
            <a:normAutofit/>
          </a:bodyPr>
          <a:lstStyle/>
          <a:p>
            <a:r>
              <a:rPr lang="en-US" dirty="0"/>
              <a:t>Requires you to:</a:t>
            </a:r>
          </a:p>
          <a:p>
            <a:pPr lvl="1"/>
            <a:r>
              <a:rPr lang="en-US" dirty="0"/>
              <a:t>Delete expired contracts one by one</a:t>
            </a:r>
          </a:p>
          <a:p>
            <a:pPr lvl="1"/>
            <a:r>
              <a:rPr lang="en-US" dirty="0"/>
              <a:t>Update contracts from prior years with new payment data </a:t>
            </a:r>
          </a:p>
          <a:p>
            <a:pPr lvl="1"/>
            <a:r>
              <a:rPr lang="en-US" dirty="0"/>
              <a:t>Enter new contracts/payments</a:t>
            </a:r>
          </a:p>
          <a:p>
            <a:endParaRPr lang="en-US" dirty="0"/>
          </a:p>
        </p:txBody>
      </p:sp>
      <p:sp>
        <p:nvSpPr>
          <p:cNvPr id="5" name="Text Placeholder 4">
            <a:extLst>
              <a:ext uri="{FF2B5EF4-FFF2-40B4-BE49-F238E27FC236}">
                <a16:creationId xmlns:a16="http://schemas.microsoft.com/office/drawing/2014/main" id="{09BE546A-4FE8-1A44-40E6-1C933E650677}"/>
              </a:ext>
            </a:extLst>
          </p:cNvPr>
          <p:cNvSpPr>
            <a:spLocks noGrp="1"/>
          </p:cNvSpPr>
          <p:nvPr>
            <p:ph type="body" sz="quarter" idx="3"/>
          </p:nvPr>
        </p:nvSpPr>
        <p:spPr>
          <a:xfrm>
            <a:off x="6510581" y="1500605"/>
            <a:ext cx="5183188" cy="642093"/>
          </a:xfrm>
        </p:spPr>
        <p:txBody>
          <a:bodyPr>
            <a:normAutofit/>
          </a:bodyPr>
          <a:lstStyle/>
          <a:p>
            <a:pPr algn="ctr"/>
            <a:r>
              <a:rPr lang="en-US" sz="3600" dirty="0"/>
              <a:t>Import</a:t>
            </a:r>
          </a:p>
        </p:txBody>
      </p:sp>
      <p:sp>
        <p:nvSpPr>
          <p:cNvPr id="6" name="Content Placeholder 5">
            <a:extLst>
              <a:ext uri="{FF2B5EF4-FFF2-40B4-BE49-F238E27FC236}">
                <a16:creationId xmlns:a16="http://schemas.microsoft.com/office/drawing/2014/main" id="{DC3D07EF-9F1A-8910-350E-06094D681EA1}"/>
              </a:ext>
            </a:extLst>
          </p:cNvPr>
          <p:cNvSpPr>
            <a:spLocks noGrp="1"/>
          </p:cNvSpPr>
          <p:nvPr>
            <p:ph sz="quarter" idx="4"/>
          </p:nvPr>
        </p:nvSpPr>
        <p:spPr>
          <a:xfrm>
            <a:off x="6680548" y="2566816"/>
            <a:ext cx="5183188" cy="3478138"/>
          </a:xfrm>
        </p:spPr>
        <p:txBody>
          <a:bodyPr>
            <a:normAutofit/>
          </a:bodyPr>
          <a:lstStyle/>
          <a:p>
            <a:r>
              <a:rPr lang="en-US" dirty="0"/>
              <a:t>Requires you to:</a:t>
            </a:r>
          </a:p>
          <a:p>
            <a:pPr lvl="1"/>
            <a:r>
              <a:rPr lang="en-US" dirty="0"/>
              <a:t>Utilize up to date excel template from the MBE reporting toolkit</a:t>
            </a:r>
          </a:p>
          <a:p>
            <a:pPr lvl="1"/>
            <a:r>
              <a:rPr lang="en-US" dirty="0"/>
              <a:t>Follow template instructions. (ex. default data, correct designations)</a:t>
            </a:r>
          </a:p>
          <a:p>
            <a:pPr>
              <a:buFont typeface="Wingdings" panose="05000000000000000000" pitchFamily="2" charset="2"/>
              <a:buChar char="v"/>
            </a:pPr>
            <a:r>
              <a:rPr lang="en-US" sz="1800" dirty="0"/>
              <a:t>Be mindful, if you are using the import method, it will overwrite everything currently in the working data section of the Form 3 portal.</a:t>
            </a:r>
          </a:p>
          <a:p>
            <a:endParaRPr lang="en-US" dirty="0"/>
          </a:p>
        </p:txBody>
      </p:sp>
      <p:sp>
        <p:nvSpPr>
          <p:cNvPr id="8" name="TextBox 7">
            <a:extLst>
              <a:ext uri="{FF2B5EF4-FFF2-40B4-BE49-F238E27FC236}">
                <a16:creationId xmlns:a16="http://schemas.microsoft.com/office/drawing/2014/main" id="{9597F5EA-5B3B-88AB-9F11-5F3AC692007B}"/>
              </a:ext>
            </a:extLst>
          </p:cNvPr>
          <p:cNvSpPr txBox="1"/>
          <p:nvPr/>
        </p:nvSpPr>
        <p:spPr>
          <a:xfrm>
            <a:off x="2599793" y="5444789"/>
            <a:ext cx="7631394" cy="1200329"/>
          </a:xfrm>
          <a:prstGeom prst="rect">
            <a:avLst/>
          </a:prstGeom>
          <a:noFill/>
        </p:spPr>
        <p:txBody>
          <a:bodyPr wrap="square" rtlCol="0">
            <a:spAutoFit/>
          </a:bodyPr>
          <a:lstStyle/>
          <a:p>
            <a:r>
              <a:rPr lang="en-US" b="1" dirty="0">
                <a:solidFill>
                  <a:srgbClr val="C00000"/>
                </a:solidFill>
                <a:latin typeface="Arial" panose="020B0604020202020204" pitchFamily="34" charset="0"/>
              </a:rPr>
              <a:t>Please note: </a:t>
            </a:r>
            <a:r>
              <a:rPr lang="en-US" dirty="0"/>
              <a:t>No matter what method you choose, you must still submit for the reporting year.  Problems with submitting, contact Governor's Office of Small, Minority &amp; Women Business Affairs: 410-697-9605</a:t>
            </a:r>
          </a:p>
          <a:p>
            <a:endParaRPr lang="en-US" dirty="0"/>
          </a:p>
        </p:txBody>
      </p:sp>
      <p:sp>
        <p:nvSpPr>
          <p:cNvPr id="7" name="Footer Placeholder 6">
            <a:extLst>
              <a:ext uri="{FF2B5EF4-FFF2-40B4-BE49-F238E27FC236}">
                <a16:creationId xmlns:a16="http://schemas.microsoft.com/office/drawing/2014/main" id="{E3EBFE75-C89D-26B5-29AD-92D9BA6AFCAA}"/>
              </a:ext>
            </a:extLst>
          </p:cNvPr>
          <p:cNvSpPr>
            <a:spLocks noGrp="1"/>
          </p:cNvSpPr>
          <p:nvPr>
            <p:ph type="ftr" sz="quarter" idx="11"/>
          </p:nvPr>
        </p:nvSpPr>
        <p:spPr>
          <a:xfrm>
            <a:off x="3956703" y="6464667"/>
            <a:ext cx="4114800" cy="365125"/>
          </a:xfrm>
        </p:spPr>
        <p:txBody>
          <a:bodyPr/>
          <a:lstStyle/>
          <a:p>
            <a:r>
              <a:rPr lang="en-US" dirty="0"/>
              <a:t>For Internal Training Purposes Only</a:t>
            </a:r>
          </a:p>
        </p:txBody>
      </p:sp>
      <p:sp>
        <p:nvSpPr>
          <p:cNvPr id="9" name="Slide Number Placeholder 8">
            <a:extLst>
              <a:ext uri="{FF2B5EF4-FFF2-40B4-BE49-F238E27FC236}">
                <a16:creationId xmlns:a16="http://schemas.microsoft.com/office/drawing/2014/main" id="{F2D3AACD-6E85-2C1B-C73F-A819F472E74D}"/>
              </a:ext>
            </a:extLst>
          </p:cNvPr>
          <p:cNvSpPr>
            <a:spLocks noGrp="1"/>
          </p:cNvSpPr>
          <p:nvPr>
            <p:ph type="sldNum" sz="quarter" idx="12"/>
          </p:nvPr>
        </p:nvSpPr>
        <p:spPr/>
        <p:txBody>
          <a:bodyPr/>
          <a:lstStyle/>
          <a:p>
            <a:fld id="{67C030F3-AF27-4921-B0F4-8B1F55AEDAD5}" type="slidenum">
              <a:rPr lang="en-US" smtClean="0"/>
              <a:t>17</a:t>
            </a:fld>
            <a:endParaRPr lang="en-US"/>
          </a:p>
        </p:txBody>
      </p:sp>
      <p:sp>
        <p:nvSpPr>
          <p:cNvPr id="21" name="Arrow: Left-Right 20">
            <a:extLst>
              <a:ext uri="{FF2B5EF4-FFF2-40B4-BE49-F238E27FC236}">
                <a16:creationId xmlns:a16="http://schemas.microsoft.com/office/drawing/2014/main" id="{D032F98B-2745-8669-027B-E1109B1D827A}"/>
              </a:ext>
            </a:extLst>
          </p:cNvPr>
          <p:cNvSpPr/>
          <p:nvPr/>
        </p:nvSpPr>
        <p:spPr>
          <a:xfrm>
            <a:off x="3775480" y="1338059"/>
            <a:ext cx="4007977" cy="1200329"/>
          </a:xfrm>
          <a:prstGeom prst="left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4E3E3A-3C34-6CDD-B7F2-04A10E43DDEF}"/>
              </a:ext>
            </a:extLst>
          </p:cNvPr>
          <p:cNvSpPr txBox="1"/>
          <p:nvPr/>
        </p:nvSpPr>
        <p:spPr>
          <a:xfrm>
            <a:off x="3956703" y="1666844"/>
            <a:ext cx="1427148" cy="584775"/>
          </a:xfrm>
          <a:prstGeom prst="rect">
            <a:avLst/>
          </a:prstGeom>
          <a:noFill/>
        </p:spPr>
        <p:txBody>
          <a:bodyPr wrap="square" rtlCol="0">
            <a:spAutoFit/>
          </a:bodyPr>
          <a:lstStyle/>
          <a:p>
            <a:pPr algn="ctr"/>
            <a:r>
              <a:rPr lang="en-US" sz="1600" dirty="0"/>
              <a:t>Must choose </a:t>
            </a:r>
            <a:r>
              <a:rPr lang="en-US" sz="1600" b="1" u="sng" dirty="0"/>
              <a:t>1</a:t>
            </a:r>
            <a:r>
              <a:rPr lang="en-US" sz="1600" dirty="0"/>
              <a:t> method</a:t>
            </a:r>
          </a:p>
        </p:txBody>
      </p:sp>
      <p:sp>
        <p:nvSpPr>
          <p:cNvPr id="22" name="TextBox 21">
            <a:extLst>
              <a:ext uri="{FF2B5EF4-FFF2-40B4-BE49-F238E27FC236}">
                <a16:creationId xmlns:a16="http://schemas.microsoft.com/office/drawing/2014/main" id="{12014473-C85D-D107-F6AB-8426ECE75E79}"/>
              </a:ext>
            </a:extLst>
          </p:cNvPr>
          <p:cNvSpPr txBox="1"/>
          <p:nvPr/>
        </p:nvSpPr>
        <p:spPr>
          <a:xfrm>
            <a:off x="6119445" y="1604717"/>
            <a:ext cx="1529064" cy="646331"/>
          </a:xfrm>
          <a:prstGeom prst="rect">
            <a:avLst/>
          </a:prstGeom>
          <a:noFill/>
        </p:spPr>
        <p:txBody>
          <a:bodyPr wrap="square" rtlCol="0">
            <a:spAutoFit/>
          </a:bodyPr>
          <a:lstStyle/>
          <a:p>
            <a:pPr algn="ctr"/>
            <a:r>
              <a:rPr lang="en-US" sz="1600" dirty="0"/>
              <a:t>Cannot</a:t>
            </a:r>
            <a:r>
              <a:rPr lang="en-US" dirty="0"/>
              <a:t> use </a:t>
            </a:r>
            <a:r>
              <a:rPr lang="en-US" sz="1600" dirty="0"/>
              <a:t>both</a:t>
            </a:r>
            <a:r>
              <a:rPr lang="en-US" dirty="0"/>
              <a:t> for FY</a:t>
            </a:r>
          </a:p>
        </p:txBody>
      </p:sp>
    </p:spTree>
    <p:extLst>
      <p:ext uri="{BB962C8B-B14F-4D97-AF65-F5344CB8AC3E}">
        <p14:creationId xmlns:p14="http://schemas.microsoft.com/office/powerpoint/2010/main" val="20101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3B675F-0F6C-BD3E-D394-882D29E9F792}"/>
              </a:ext>
            </a:extLst>
          </p:cNvPr>
          <p:cNvPicPr>
            <a:picLocks noChangeAspect="1"/>
          </p:cNvPicPr>
          <p:nvPr/>
        </p:nvPicPr>
        <p:blipFill rotWithShape="1">
          <a:blip r:embed="rId2"/>
          <a:srcRect l="7050" t="9091" r="21131"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B449A0-CD6C-BCA9-BBFD-16EAC7F174E9}"/>
              </a:ext>
            </a:extLst>
          </p:cNvPr>
          <p:cNvSpPr>
            <a:spLocks noGrp="1"/>
          </p:cNvSpPr>
          <p:nvPr>
            <p:ph type="ctrTitle"/>
          </p:nvPr>
        </p:nvSpPr>
        <p:spPr>
          <a:xfrm>
            <a:off x="477981" y="1122363"/>
            <a:ext cx="4023360" cy="3204134"/>
          </a:xfrm>
        </p:spPr>
        <p:txBody>
          <a:bodyPr anchor="b">
            <a:normAutofit/>
          </a:bodyPr>
          <a:lstStyle/>
          <a:p>
            <a:pPr algn="l"/>
            <a:r>
              <a:rPr lang="en-US" sz="4800"/>
              <a:t>Manual Entry Method </a:t>
            </a:r>
          </a:p>
        </p:txBody>
      </p:sp>
      <p:sp>
        <p:nvSpPr>
          <p:cNvPr id="3" name="Subtitle 2">
            <a:extLst>
              <a:ext uri="{FF2B5EF4-FFF2-40B4-BE49-F238E27FC236}">
                <a16:creationId xmlns:a16="http://schemas.microsoft.com/office/drawing/2014/main" id="{3E51B5AF-69FD-EFA6-1ED6-44D0FFD78DAB}"/>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CF5B75-ED75-F106-A2DF-BFD09002CE2E}"/>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405B091D-08D7-534C-097B-F71C17D41C80}"/>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18</a:t>
            </a:fld>
            <a:endParaRPr lang="en-US">
              <a:solidFill>
                <a:schemeClr val="tx1"/>
              </a:solidFill>
            </a:endParaRPr>
          </a:p>
        </p:txBody>
      </p:sp>
    </p:spTree>
    <p:extLst>
      <p:ext uri="{BB962C8B-B14F-4D97-AF65-F5344CB8AC3E}">
        <p14:creationId xmlns:p14="http://schemas.microsoft.com/office/powerpoint/2010/main" val="23756045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7D299-5CF7-EE43-D682-FD14C7981737}"/>
              </a:ext>
            </a:extLst>
          </p:cNvPr>
          <p:cNvSpPr/>
          <p:nvPr/>
        </p:nvSpPr>
        <p:spPr>
          <a:xfrm>
            <a:off x="8846813" y="2033899"/>
            <a:ext cx="3069773" cy="824631"/>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4754" name="Title 1">
            <a:extLst>
              <a:ext uri="{FF2B5EF4-FFF2-40B4-BE49-F238E27FC236}">
                <a16:creationId xmlns:a16="http://schemas.microsoft.com/office/drawing/2014/main" id="{2E564C82-6CDB-4632-8954-6FF278834B3E}"/>
              </a:ext>
            </a:extLst>
          </p:cNvPr>
          <p:cNvSpPr>
            <a:spLocks noGrp="1"/>
          </p:cNvSpPr>
          <p:nvPr>
            <p:ph type="title"/>
          </p:nvPr>
        </p:nvSpPr>
        <p:spPr>
          <a:xfrm>
            <a:off x="751114" y="136525"/>
            <a:ext cx="10515600" cy="1325563"/>
          </a:xfrm>
        </p:spPr>
        <p:txBody>
          <a:bodyPr/>
          <a:lstStyle/>
          <a:p>
            <a:r>
              <a:rPr lang="en-US" altLang="en-US" dirty="0"/>
              <a:t>Form 3 Portal – Removing Expired Data</a:t>
            </a:r>
          </a:p>
        </p:txBody>
      </p:sp>
      <p:sp>
        <p:nvSpPr>
          <p:cNvPr id="4" name="Footer Placeholder 3">
            <a:extLst>
              <a:ext uri="{FF2B5EF4-FFF2-40B4-BE49-F238E27FC236}">
                <a16:creationId xmlns:a16="http://schemas.microsoft.com/office/drawing/2014/main" id="{B5C03B09-7443-4ADA-8E7D-681006E347D9}"/>
              </a:ext>
            </a:extLst>
          </p:cNvPr>
          <p:cNvSpPr>
            <a:spLocks noGrp="1"/>
          </p:cNvSpPr>
          <p:nvPr>
            <p:ph type="ftr" sz="quarter" idx="11"/>
          </p:nvPr>
        </p:nvSpPr>
        <p:spPr/>
        <p:txBody>
          <a:bodyPr/>
          <a:lstStyle/>
          <a:p>
            <a:pPr>
              <a:defRPr/>
            </a:pPr>
            <a:r>
              <a:rPr lang="en-US" dirty="0"/>
              <a:t>For Internal Training Purposes Only</a:t>
            </a:r>
          </a:p>
        </p:txBody>
      </p:sp>
      <p:sp>
        <p:nvSpPr>
          <p:cNvPr id="74757" name="TextBox 6">
            <a:extLst>
              <a:ext uri="{FF2B5EF4-FFF2-40B4-BE49-F238E27FC236}">
                <a16:creationId xmlns:a16="http://schemas.microsoft.com/office/drawing/2014/main" id="{F7A25B09-653F-45C0-AAA6-70A5841F2BA6}"/>
              </a:ext>
            </a:extLst>
          </p:cNvPr>
          <p:cNvSpPr txBox="1">
            <a:spLocks noChangeArrowheads="1"/>
          </p:cNvSpPr>
          <p:nvPr/>
        </p:nvSpPr>
        <p:spPr bwMode="auto">
          <a:xfrm>
            <a:off x="7140711" y="609424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9B9A2795-077B-CDA6-EFA9-C974320DA243}"/>
              </a:ext>
            </a:extLst>
          </p:cNvPr>
          <p:cNvSpPr>
            <a:spLocks noGrp="1"/>
          </p:cNvSpPr>
          <p:nvPr>
            <p:ph type="sldNum" sz="quarter" idx="12"/>
          </p:nvPr>
        </p:nvSpPr>
        <p:spPr/>
        <p:txBody>
          <a:bodyPr/>
          <a:lstStyle/>
          <a:p>
            <a:fld id="{67C030F3-AF27-4921-B0F4-8B1F55AEDAD5}" type="slidenum">
              <a:rPr lang="en-US" smtClean="0"/>
              <a:t>19</a:t>
            </a:fld>
            <a:endParaRPr lang="en-US" dirty="0"/>
          </a:p>
        </p:txBody>
      </p:sp>
      <p:pic>
        <p:nvPicPr>
          <p:cNvPr id="7" name="Content Placeholder 6">
            <a:extLst>
              <a:ext uri="{FF2B5EF4-FFF2-40B4-BE49-F238E27FC236}">
                <a16:creationId xmlns:a16="http://schemas.microsoft.com/office/drawing/2014/main" id="{01454398-9638-0980-F000-0FA2AAB33A9A}"/>
              </a:ext>
            </a:extLst>
          </p:cNvPr>
          <p:cNvPicPr>
            <a:picLocks noGrp="1" noChangeAspect="1"/>
          </p:cNvPicPr>
          <p:nvPr>
            <p:ph idx="1"/>
          </p:nvPr>
        </p:nvPicPr>
        <p:blipFill>
          <a:blip r:embed="rId2"/>
          <a:stretch>
            <a:fillRect/>
          </a:stretch>
        </p:blipFill>
        <p:spPr>
          <a:xfrm>
            <a:off x="548640" y="1188102"/>
            <a:ext cx="7846423" cy="4815823"/>
          </a:xfrm>
        </p:spPr>
      </p:pic>
      <p:sp>
        <p:nvSpPr>
          <p:cNvPr id="8" name="Rectangle 7">
            <a:extLst>
              <a:ext uri="{FF2B5EF4-FFF2-40B4-BE49-F238E27FC236}">
                <a16:creationId xmlns:a16="http://schemas.microsoft.com/office/drawing/2014/main" id="{433BC0C1-1FFE-1DB0-CFAE-E56900E9224B}"/>
              </a:ext>
            </a:extLst>
          </p:cNvPr>
          <p:cNvSpPr/>
          <p:nvPr/>
        </p:nvSpPr>
        <p:spPr>
          <a:xfrm>
            <a:off x="7023464" y="4213543"/>
            <a:ext cx="2385456" cy="435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4CC0B0-F14A-3065-E419-462B0AEA1107}"/>
              </a:ext>
            </a:extLst>
          </p:cNvPr>
          <p:cNvSpPr txBox="1"/>
          <p:nvPr/>
        </p:nvSpPr>
        <p:spPr>
          <a:xfrm>
            <a:off x="7140711" y="4246561"/>
            <a:ext cx="2958737" cy="369332"/>
          </a:xfrm>
          <a:prstGeom prst="rect">
            <a:avLst/>
          </a:prstGeom>
          <a:noFill/>
        </p:spPr>
        <p:txBody>
          <a:bodyPr wrap="square" rtlCol="0">
            <a:spAutoFit/>
          </a:bodyPr>
          <a:lstStyle/>
          <a:p>
            <a:r>
              <a:rPr lang="en-US" b="1" u="sng" dirty="0"/>
              <a:t>Click </a:t>
            </a:r>
            <a:r>
              <a:rPr lang="en-US" dirty="0"/>
              <a:t>VIEW ALL DATA </a:t>
            </a:r>
          </a:p>
        </p:txBody>
      </p:sp>
      <p:sp>
        <p:nvSpPr>
          <p:cNvPr id="10" name="Oval 9">
            <a:extLst>
              <a:ext uri="{FF2B5EF4-FFF2-40B4-BE49-F238E27FC236}">
                <a16:creationId xmlns:a16="http://schemas.microsoft.com/office/drawing/2014/main" id="{E707B166-2349-740C-AD06-E73E83347C00}"/>
              </a:ext>
            </a:extLst>
          </p:cNvPr>
          <p:cNvSpPr/>
          <p:nvPr/>
        </p:nvSpPr>
        <p:spPr>
          <a:xfrm>
            <a:off x="627018" y="2969623"/>
            <a:ext cx="1149531" cy="1915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FA570A-55CF-7284-5A64-4A45A47F00FE}"/>
              </a:ext>
            </a:extLst>
          </p:cNvPr>
          <p:cNvSpPr txBox="1"/>
          <p:nvPr/>
        </p:nvSpPr>
        <p:spPr>
          <a:xfrm>
            <a:off x="8954582" y="2142087"/>
            <a:ext cx="3069773" cy="646331"/>
          </a:xfrm>
          <a:prstGeom prst="rect">
            <a:avLst/>
          </a:prstGeom>
          <a:noFill/>
        </p:spPr>
        <p:txBody>
          <a:bodyPr wrap="square" rtlCol="0">
            <a:spAutoFit/>
          </a:bodyPr>
          <a:lstStyle/>
          <a:p>
            <a:r>
              <a:rPr lang="en-US" dirty="0">
                <a:solidFill>
                  <a:schemeClr val="bg1"/>
                </a:solidFill>
              </a:rPr>
              <a:t>Step 1: Remove all expired data. </a:t>
            </a:r>
          </a:p>
        </p:txBody>
      </p:sp>
    </p:spTree>
    <p:extLst>
      <p:ext uri="{BB962C8B-B14F-4D97-AF65-F5344CB8AC3E}">
        <p14:creationId xmlns:p14="http://schemas.microsoft.com/office/powerpoint/2010/main" val="353787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7"/>
          <p:cNvSpPr txBox="1">
            <a:spLocks noChangeArrowheads="1"/>
          </p:cNvSpPr>
          <p:nvPr/>
        </p:nvSpPr>
        <p:spPr bwMode="auto">
          <a:xfrm>
            <a:off x="6653919" y="6049963"/>
            <a:ext cx="4305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dirty="0">
                <a:latin typeface="Arial Narrow" panose="020B0606020202030204" pitchFamily="34" charset="0"/>
              </a:rPr>
              <a:t>Governor’s Office of Small, Minority &amp; Women Business Affairs</a:t>
            </a:r>
          </a:p>
        </p:txBody>
      </p:sp>
      <p:sp>
        <p:nvSpPr>
          <p:cNvPr id="3" name="Parallelogram 2"/>
          <p:cNvSpPr/>
          <p:nvPr/>
        </p:nvSpPr>
        <p:spPr>
          <a:xfrm>
            <a:off x="806333" y="358476"/>
            <a:ext cx="10648603" cy="947651"/>
          </a:xfrm>
          <a:prstGeom prst="parallelogram">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spc="50">
              <a:ln w="0"/>
              <a:solidFill>
                <a:schemeClr val="bg2"/>
              </a:solidFill>
              <a:effectLst>
                <a:innerShdw blurRad="63500" dist="50800" dir="13500000">
                  <a:srgbClr val="000000">
                    <a:alpha val="50000"/>
                  </a:srgbClr>
                </a:innerShdw>
              </a:effectLst>
            </a:endParaRPr>
          </a:p>
        </p:txBody>
      </p:sp>
      <p:sp>
        <p:nvSpPr>
          <p:cNvPr id="4" name="TextBox 3"/>
          <p:cNvSpPr txBox="1"/>
          <p:nvPr/>
        </p:nvSpPr>
        <p:spPr>
          <a:xfrm>
            <a:off x="1039521" y="324301"/>
            <a:ext cx="10182225" cy="1016000"/>
          </a:xfrm>
          <a:prstGeom prst="rect">
            <a:avLst/>
          </a:prstGeom>
          <a:solidFill>
            <a:schemeClr val="tx1"/>
          </a:solidFill>
        </p:spPr>
        <p:txBody>
          <a:bodyPr>
            <a:spAutoFit/>
          </a:bodyPr>
          <a:lstStyle/>
          <a:p>
            <a:pPr algn="ctr" eaLnBrk="1" fontAlgn="auto" hangingPunct="1">
              <a:spcBef>
                <a:spcPts val="0"/>
              </a:spcBef>
              <a:spcAft>
                <a:spcPts val="0"/>
              </a:spcAft>
              <a:defRPr/>
            </a:pPr>
            <a:r>
              <a:rPr lang="en-US" sz="6000" b="1" spc="50" dirty="0">
                <a:ln w="0"/>
                <a:solidFill>
                  <a:srgbClr val="FFC000"/>
                </a:solidFill>
                <a:effectLst>
                  <a:outerShdw blurRad="38100" dist="38100" dir="2700000" algn="tl">
                    <a:srgbClr val="000000">
                      <a:alpha val="43137"/>
                    </a:srgbClr>
                  </a:outerShdw>
                </a:effectLst>
                <a:latin typeface="+mj-lt"/>
              </a:rPr>
              <a:t>AGENDA</a:t>
            </a:r>
            <a:endParaRPr lang="en-US" dirty="0">
              <a:solidFill>
                <a:srgbClr val="FFC000"/>
              </a:solidFill>
              <a:effectLst>
                <a:outerShdw blurRad="38100" dist="38100" dir="2700000" algn="tl">
                  <a:srgbClr val="000000">
                    <a:alpha val="43137"/>
                  </a:srgbClr>
                </a:outerShdw>
              </a:effectLst>
              <a:latin typeface="+mj-lt"/>
            </a:endParaRPr>
          </a:p>
        </p:txBody>
      </p:sp>
      <p:sp>
        <p:nvSpPr>
          <p:cNvPr id="9" name="TextBox 8"/>
          <p:cNvSpPr txBox="1"/>
          <p:nvPr/>
        </p:nvSpPr>
        <p:spPr>
          <a:xfrm>
            <a:off x="822788" y="1520411"/>
            <a:ext cx="9292174" cy="4708981"/>
          </a:xfrm>
          <a:prstGeom prst="rect">
            <a:avLst/>
          </a:prstGeom>
          <a:noFill/>
        </p:spPr>
        <p:txBody>
          <a:bodyPr wrap="square">
            <a:spAutoFit/>
          </a:bodyPr>
          <a:lstStyle/>
          <a:p>
            <a:pPr eaLnBrk="1" fontAlgn="auto" hangingPunct="1">
              <a:spcBef>
                <a:spcPts val="0"/>
              </a:spcBef>
              <a:spcAft>
                <a:spcPts val="300"/>
              </a:spcAft>
              <a:defRPr/>
            </a:pPr>
            <a:endParaRPr lang="en-US" sz="2500" b="1" dirty="0">
              <a:ln w="0"/>
              <a:effectLst>
                <a:outerShdw blurRad="38100" dist="19050" dir="2700000" algn="tl" rotWithShape="0">
                  <a:schemeClr val="dk1">
                    <a:alpha val="40000"/>
                  </a:schemeClr>
                </a:outerShdw>
              </a:effectLst>
              <a:latin typeface="+mn-lt"/>
            </a:endParaRP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rPr>
              <a:t>General Overview</a:t>
            </a:r>
            <a:endParaRPr lang="en-US" sz="2500" b="1" dirty="0">
              <a:ln w="0"/>
              <a:effectLst>
                <a:outerShdw blurRad="38100" dist="19050" dir="2700000" algn="tl" rotWithShape="0">
                  <a:schemeClr val="dk1">
                    <a:alpha val="40000"/>
                  </a:schemeClr>
                </a:outerShdw>
              </a:effectLst>
              <a:latin typeface="+mn-lt"/>
            </a:endParaRP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rPr>
              <a:t>Understanding what is reported in the Form 3/Legislation</a:t>
            </a:r>
          </a:p>
          <a:p>
            <a:pPr marL="514350" indent="-514350" eaLnBrk="1" fontAlgn="auto" hangingPunct="1">
              <a:spcBef>
                <a:spcPts val="0"/>
              </a:spcBef>
              <a:spcAft>
                <a:spcPts val="300"/>
              </a:spcAft>
              <a:buFont typeface="+mj-lt"/>
              <a:buAutoNum type="arabicPeriod"/>
              <a:defRPr/>
            </a:pPr>
            <a:r>
              <a:rPr lang="en-US" sz="2500" b="1" dirty="0">
                <a:ln w="0"/>
                <a:effectLst>
                  <a:outerShdw blurRad="38100" dist="19050" dir="2700000" algn="tl" rotWithShape="0">
                    <a:schemeClr val="dk1">
                      <a:alpha val="40000"/>
                    </a:schemeClr>
                  </a:outerShdw>
                </a:effectLst>
                <a:latin typeface="+mn-lt"/>
              </a:rPr>
              <a:t>Pulling </a:t>
            </a:r>
            <a:r>
              <a:rPr lang="en-US" sz="2500" b="1" dirty="0">
                <a:ln w="0"/>
                <a:effectLst>
                  <a:outerShdw blurRad="38100" dist="19050" dir="2700000" algn="tl" rotWithShape="0">
                    <a:schemeClr val="dk1">
                      <a:alpha val="40000"/>
                    </a:schemeClr>
                  </a:outerShdw>
                </a:effectLst>
              </a:rPr>
              <a:t>payment report data</a:t>
            </a:r>
            <a:endParaRPr lang="en-US" sz="2500" b="1" dirty="0">
              <a:ln w="0"/>
              <a:effectLst>
                <a:outerShdw blurRad="38100" dist="19050" dir="2700000" algn="tl" rotWithShape="0">
                  <a:schemeClr val="dk1">
                    <a:alpha val="40000"/>
                  </a:schemeClr>
                </a:outerShdw>
              </a:effectLst>
              <a:latin typeface="+mn-lt"/>
            </a:endParaRPr>
          </a:p>
          <a:p>
            <a:pPr eaLnBrk="1" fontAlgn="auto" hangingPunct="1">
              <a:spcBef>
                <a:spcPts val="0"/>
              </a:spcBef>
              <a:spcAft>
                <a:spcPts val="300"/>
              </a:spcAft>
              <a:defRPr/>
            </a:pPr>
            <a:r>
              <a:rPr lang="en-US" sz="2500" b="1" dirty="0">
                <a:ln w="0"/>
                <a:effectLst>
                  <a:outerShdw blurRad="38100" dist="19050" dir="2700000" algn="tl" rotWithShape="0">
                    <a:schemeClr val="dk1">
                      <a:alpha val="40000"/>
                    </a:schemeClr>
                  </a:outerShdw>
                </a:effectLst>
              </a:rPr>
              <a:t>4.    Navigating Form 3 Portal (General Use)  </a:t>
            </a:r>
          </a:p>
          <a:p>
            <a:pPr marL="514350" indent="-514350" eaLnBrk="1" fontAlgn="auto" hangingPunct="1">
              <a:spcBef>
                <a:spcPts val="0"/>
              </a:spcBef>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How to fill out form 3 (Manually)</a:t>
            </a:r>
          </a:p>
          <a:p>
            <a:pPr marL="514350" indent="-514350" eaLnBrk="1" fontAlgn="auto" hangingPunct="1">
              <a:spcBef>
                <a:spcPts val="0"/>
              </a:spcBef>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latin typeface="+mn-lt"/>
              </a:rPr>
              <a:t>How to fill out form 3 </a:t>
            </a:r>
            <a:r>
              <a:rPr lang="en-US" sz="2500" b="1" dirty="0">
                <a:ln w="0"/>
                <a:effectLst>
                  <a:outerShdw blurRad="38100" dist="19050" dir="2700000" algn="tl" rotWithShape="0">
                    <a:schemeClr val="dk1">
                      <a:alpha val="40000"/>
                    </a:schemeClr>
                  </a:outerShdw>
                </a:effectLst>
              </a:rPr>
              <a:t>(Importing) </a:t>
            </a:r>
            <a:endParaRPr lang="en-US" sz="2500" b="1" dirty="0">
              <a:ln w="0"/>
              <a:effectLst>
                <a:outerShdw blurRad="38100" dist="19050" dir="2700000" algn="tl" rotWithShape="0">
                  <a:schemeClr val="dk1">
                    <a:alpha val="40000"/>
                  </a:schemeClr>
                </a:outerShdw>
              </a:effectLst>
              <a:latin typeface="+mn-lt"/>
            </a:endParaRPr>
          </a:p>
          <a:p>
            <a:pPr marL="514350" indent="-514350">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Review and Submissions </a:t>
            </a:r>
          </a:p>
          <a:p>
            <a:pPr marL="514350" indent="-514350">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latin typeface="+mn-lt"/>
              </a:rPr>
              <a:t>Best Practices</a:t>
            </a:r>
            <a:endParaRPr lang="en-US" sz="2500" b="1" dirty="0">
              <a:ln w="0"/>
              <a:effectLst>
                <a:outerShdw blurRad="38100" dist="19050" dir="2700000" algn="tl" rotWithShape="0">
                  <a:schemeClr val="dk1">
                    <a:alpha val="40000"/>
                  </a:schemeClr>
                </a:outerShdw>
              </a:effectLst>
            </a:endParaRPr>
          </a:p>
          <a:p>
            <a:pPr marL="514350" indent="-514350">
              <a:spcAft>
                <a:spcPts val="300"/>
              </a:spcAft>
              <a:buFont typeface="+mj-lt"/>
              <a:buAutoNum type="arabicPeriod" startAt="5"/>
              <a:defRPr/>
            </a:pPr>
            <a:r>
              <a:rPr lang="en-US" sz="2500" b="1" dirty="0">
                <a:ln w="0"/>
                <a:effectLst>
                  <a:outerShdw blurRad="38100" dist="19050" dir="2700000" algn="tl" rotWithShape="0">
                    <a:schemeClr val="dk1">
                      <a:alpha val="40000"/>
                    </a:schemeClr>
                  </a:outerShdw>
                </a:effectLst>
              </a:rPr>
              <a:t>Common Errors and Omissions</a:t>
            </a:r>
            <a:endParaRPr lang="en-US" sz="2500" b="1" dirty="0">
              <a:ln w="0"/>
              <a:effectLst>
                <a:outerShdw blurRad="38100" dist="19050" dir="2700000" algn="tl" rotWithShape="0">
                  <a:schemeClr val="dk1">
                    <a:alpha val="40000"/>
                  </a:schemeClr>
                </a:outerShdw>
              </a:effectLst>
              <a:latin typeface="+mn-lt"/>
            </a:endParaRPr>
          </a:p>
          <a:p>
            <a:pPr eaLnBrk="1" fontAlgn="auto" hangingPunct="1">
              <a:spcBef>
                <a:spcPts val="0"/>
              </a:spcBef>
              <a:spcAft>
                <a:spcPts val="300"/>
              </a:spcAft>
              <a:defRPr/>
            </a:pPr>
            <a:endParaRPr lang="en-US" sz="2500" b="1" dirty="0">
              <a:ln w="0"/>
              <a:effectLst>
                <a:outerShdw blurRad="38100" dist="19050" dir="2700000" algn="tl" rotWithShape="0">
                  <a:schemeClr val="dk1">
                    <a:alpha val="40000"/>
                  </a:schemeClr>
                </a:outerShdw>
              </a:effectLst>
              <a:latin typeface="+mn-lt"/>
            </a:endParaRPr>
          </a:p>
        </p:txBody>
      </p:sp>
      <p:sp>
        <p:nvSpPr>
          <p:cNvPr id="6" name="Footer Placeholder 3">
            <a:extLst>
              <a:ext uri="{FF2B5EF4-FFF2-40B4-BE49-F238E27FC236}">
                <a16:creationId xmlns:a16="http://schemas.microsoft.com/office/drawing/2014/main" id="{AE29D877-6B39-4ECE-922B-6E5D86A1E19F}"/>
              </a:ext>
            </a:extLst>
          </p:cNvPr>
          <p:cNvSpPr>
            <a:spLocks noGrp="1"/>
          </p:cNvSpPr>
          <p:nvPr>
            <p:ph type="ftr" sz="quarter" idx="11"/>
          </p:nvPr>
        </p:nvSpPr>
        <p:spPr/>
        <p:txBody>
          <a:bodyPr/>
          <a:lstStyle/>
          <a:p>
            <a:pPr>
              <a:defRPr/>
            </a:pPr>
            <a:r>
              <a:rPr lang="en-US" dirty="0"/>
              <a:t>For Internal Training Purposes Only</a:t>
            </a:r>
          </a:p>
        </p:txBody>
      </p:sp>
      <p:sp>
        <p:nvSpPr>
          <p:cNvPr id="2" name="Slide Number Placeholder 1">
            <a:extLst>
              <a:ext uri="{FF2B5EF4-FFF2-40B4-BE49-F238E27FC236}">
                <a16:creationId xmlns:a16="http://schemas.microsoft.com/office/drawing/2014/main" id="{53A0C207-137D-D622-CA34-D9B96D061DC1}"/>
              </a:ext>
            </a:extLst>
          </p:cNvPr>
          <p:cNvSpPr>
            <a:spLocks noGrp="1"/>
          </p:cNvSpPr>
          <p:nvPr>
            <p:ph type="sldNum" sz="quarter" idx="12"/>
          </p:nvPr>
        </p:nvSpPr>
        <p:spPr/>
        <p:txBody>
          <a:bodyPr/>
          <a:lstStyle/>
          <a:p>
            <a:fld id="{67C030F3-AF27-4921-B0F4-8B1F55AEDAD5}" type="slidenum">
              <a:rPr lang="en-US" smtClean="0"/>
              <a:t>2</a:t>
            </a:fld>
            <a:endParaRPr lang="en-US"/>
          </a:p>
        </p:txBody>
      </p:sp>
    </p:spTree>
    <p:extLst>
      <p:ext uri="{BB962C8B-B14F-4D97-AF65-F5344CB8AC3E}">
        <p14:creationId xmlns:p14="http://schemas.microsoft.com/office/powerpoint/2010/main" val="2596140336"/>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13E1AE-DF2E-4FD6-915C-5ACBAC40BD52}"/>
              </a:ext>
            </a:extLst>
          </p:cNvPr>
          <p:cNvPicPr>
            <a:picLocks noGrp="1" noChangeAspect="1"/>
          </p:cNvPicPr>
          <p:nvPr>
            <p:ph idx="1"/>
          </p:nvPr>
        </p:nvPicPr>
        <p:blipFill>
          <a:blip r:embed="rId3"/>
          <a:stretch>
            <a:fillRect/>
          </a:stretch>
        </p:blipFill>
        <p:spPr>
          <a:xfrm>
            <a:off x="840087" y="1747837"/>
            <a:ext cx="8264169" cy="4351338"/>
          </a:xfrm>
        </p:spPr>
      </p:pic>
      <p:sp>
        <p:nvSpPr>
          <p:cNvPr id="75778" name="Title 1">
            <a:extLst>
              <a:ext uri="{FF2B5EF4-FFF2-40B4-BE49-F238E27FC236}">
                <a16:creationId xmlns:a16="http://schemas.microsoft.com/office/drawing/2014/main" id="{43C51DD4-C31D-4888-A5DC-1D0592AB78F4}"/>
              </a:ext>
            </a:extLst>
          </p:cNvPr>
          <p:cNvSpPr>
            <a:spLocks noGrp="1"/>
          </p:cNvSpPr>
          <p:nvPr>
            <p:ph type="title"/>
          </p:nvPr>
        </p:nvSpPr>
        <p:spPr>
          <a:xfrm>
            <a:off x="825708" y="67852"/>
            <a:ext cx="10515600" cy="1325563"/>
          </a:xfrm>
        </p:spPr>
        <p:txBody>
          <a:bodyPr/>
          <a:lstStyle/>
          <a:p>
            <a:r>
              <a:rPr lang="en-US" altLang="en-US" dirty="0"/>
              <a:t>Form 3 Portal – Removing Expired Data</a:t>
            </a:r>
          </a:p>
        </p:txBody>
      </p:sp>
      <p:sp>
        <p:nvSpPr>
          <p:cNvPr id="4" name="Footer Placeholder 3">
            <a:extLst>
              <a:ext uri="{FF2B5EF4-FFF2-40B4-BE49-F238E27FC236}">
                <a16:creationId xmlns:a16="http://schemas.microsoft.com/office/drawing/2014/main" id="{8F5F5255-EFB8-48A0-A78E-630BE78C6A2F}"/>
              </a:ext>
            </a:extLst>
          </p:cNvPr>
          <p:cNvSpPr>
            <a:spLocks noGrp="1"/>
          </p:cNvSpPr>
          <p:nvPr>
            <p:ph type="ftr" sz="quarter" idx="11"/>
          </p:nvPr>
        </p:nvSpPr>
        <p:spPr/>
        <p:txBody>
          <a:bodyPr/>
          <a:lstStyle/>
          <a:p>
            <a:pPr>
              <a:defRPr/>
            </a:pPr>
            <a:r>
              <a:rPr lang="en-US"/>
              <a:t>For Internal Training Purposes Only</a:t>
            </a:r>
          </a:p>
        </p:txBody>
      </p:sp>
      <p:sp>
        <p:nvSpPr>
          <p:cNvPr id="75781" name="TextBox 6">
            <a:extLst>
              <a:ext uri="{FF2B5EF4-FFF2-40B4-BE49-F238E27FC236}">
                <a16:creationId xmlns:a16="http://schemas.microsoft.com/office/drawing/2014/main" id="{F07FF928-A6FA-40A4-8465-05D826DC5A5F}"/>
              </a:ext>
            </a:extLst>
          </p:cNvPr>
          <p:cNvSpPr txBox="1">
            <a:spLocks noChangeArrowheads="1"/>
          </p:cNvSpPr>
          <p:nvPr/>
        </p:nvSpPr>
        <p:spPr bwMode="auto">
          <a:xfrm>
            <a:off x="7046913" y="6184900"/>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C8403AD2-A3E6-071E-DD56-E98F6E0A6930}"/>
              </a:ext>
            </a:extLst>
          </p:cNvPr>
          <p:cNvSpPr>
            <a:spLocks noGrp="1"/>
          </p:cNvSpPr>
          <p:nvPr>
            <p:ph type="sldNum" sz="quarter" idx="12"/>
          </p:nvPr>
        </p:nvSpPr>
        <p:spPr/>
        <p:txBody>
          <a:bodyPr/>
          <a:lstStyle/>
          <a:p>
            <a:fld id="{67C030F3-AF27-4921-B0F4-8B1F55AEDAD5}" type="slidenum">
              <a:rPr lang="en-US" smtClean="0"/>
              <a:t>20</a:t>
            </a:fld>
            <a:endParaRPr lang="en-US" dirty="0"/>
          </a:p>
        </p:txBody>
      </p:sp>
      <p:sp>
        <p:nvSpPr>
          <p:cNvPr id="16" name="Rectangle 15">
            <a:extLst>
              <a:ext uri="{FF2B5EF4-FFF2-40B4-BE49-F238E27FC236}">
                <a16:creationId xmlns:a16="http://schemas.microsoft.com/office/drawing/2014/main" id="{DD6BE04A-2A79-F07B-D6C2-76CCA76CD196}"/>
              </a:ext>
            </a:extLst>
          </p:cNvPr>
          <p:cNvSpPr/>
          <p:nvPr/>
        </p:nvSpPr>
        <p:spPr>
          <a:xfrm>
            <a:off x="9370423" y="1485189"/>
            <a:ext cx="2743200" cy="1123553"/>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63A569-B957-13B6-E9FC-C011C7D62AAB}"/>
              </a:ext>
            </a:extLst>
          </p:cNvPr>
          <p:cNvSpPr txBox="1"/>
          <p:nvPr/>
        </p:nvSpPr>
        <p:spPr>
          <a:xfrm>
            <a:off x="9462030" y="1561916"/>
            <a:ext cx="2569028" cy="1015663"/>
          </a:xfrm>
          <a:prstGeom prst="rect">
            <a:avLst/>
          </a:prstGeom>
          <a:noFill/>
        </p:spPr>
        <p:txBody>
          <a:bodyPr wrap="square" rtlCol="0">
            <a:spAutoFit/>
          </a:bodyPr>
          <a:lstStyle/>
          <a:p>
            <a:r>
              <a:rPr lang="en-US" sz="2000" dirty="0">
                <a:solidFill>
                  <a:schemeClr val="bg1"/>
                </a:solidFill>
              </a:rPr>
              <a:t>Step 2: Select which contracts need to be revised.</a:t>
            </a:r>
          </a:p>
        </p:txBody>
      </p:sp>
      <p:sp>
        <p:nvSpPr>
          <p:cNvPr id="18" name="Rectangle 17">
            <a:extLst>
              <a:ext uri="{FF2B5EF4-FFF2-40B4-BE49-F238E27FC236}">
                <a16:creationId xmlns:a16="http://schemas.microsoft.com/office/drawing/2014/main" id="{837915D6-24FF-B2A9-F517-7B393AEA6C16}"/>
              </a:ext>
            </a:extLst>
          </p:cNvPr>
          <p:cNvSpPr/>
          <p:nvPr/>
        </p:nvSpPr>
        <p:spPr>
          <a:xfrm>
            <a:off x="244432" y="2720293"/>
            <a:ext cx="2918073" cy="1155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5F26EB-5CAA-8D65-364C-681D8D9416E3}"/>
              </a:ext>
            </a:extLst>
          </p:cNvPr>
          <p:cNvSpPr txBox="1"/>
          <p:nvPr/>
        </p:nvSpPr>
        <p:spPr>
          <a:xfrm>
            <a:off x="330058" y="2746184"/>
            <a:ext cx="2707024" cy="923330"/>
          </a:xfrm>
          <a:prstGeom prst="rect">
            <a:avLst/>
          </a:prstGeom>
          <a:noFill/>
        </p:spPr>
        <p:txBody>
          <a:bodyPr wrap="square" rtlCol="0">
            <a:spAutoFit/>
          </a:bodyPr>
          <a:lstStyle/>
          <a:p>
            <a:r>
              <a:rPr lang="en-US" b="1" u="sng" dirty="0"/>
              <a:t>Click </a:t>
            </a:r>
            <a:r>
              <a:rPr lang="en-US" dirty="0"/>
              <a:t>the contract # if End date is not within the fiscal year you are reporting for.</a:t>
            </a:r>
          </a:p>
        </p:txBody>
      </p:sp>
      <p:sp>
        <p:nvSpPr>
          <p:cNvPr id="20" name="Rectangle 19">
            <a:extLst>
              <a:ext uri="{FF2B5EF4-FFF2-40B4-BE49-F238E27FC236}">
                <a16:creationId xmlns:a16="http://schemas.microsoft.com/office/drawing/2014/main" id="{47B07E34-770B-8B68-8EFF-3FE27B2B8802}"/>
              </a:ext>
            </a:extLst>
          </p:cNvPr>
          <p:cNvSpPr/>
          <p:nvPr/>
        </p:nvSpPr>
        <p:spPr>
          <a:xfrm>
            <a:off x="5129766" y="1204957"/>
            <a:ext cx="3632780" cy="1941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C2CF32E-A0AB-ACE8-0E63-2F4FF93A692F}"/>
              </a:ext>
            </a:extLst>
          </p:cNvPr>
          <p:cNvSpPr txBox="1"/>
          <p:nvPr/>
        </p:nvSpPr>
        <p:spPr>
          <a:xfrm>
            <a:off x="5243986" y="1318265"/>
            <a:ext cx="3632781" cy="1754326"/>
          </a:xfrm>
          <a:prstGeom prst="rect">
            <a:avLst/>
          </a:prstGeom>
          <a:noFill/>
        </p:spPr>
        <p:txBody>
          <a:bodyPr wrap="square" rtlCol="0">
            <a:spAutoFit/>
          </a:bodyPr>
          <a:lstStyle/>
          <a:p>
            <a:r>
              <a:rPr lang="en-US" b="1" u="sng" dirty="0"/>
              <a:t>Example:</a:t>
            </a:r>
            <a:r>
              <a:rPr lang="en-US" dirty="0"/>
              <a:t> FY 22 would be 7/1/2021-6/30/2022; so, if a contract or transactions end date is 6/30/2021 this would be a contract or transaction that needs to be deleted to report for the following FY 2022. </a:t>
            </a:r>
          </a:p>
        </p:txBody>
      </p:sp>
      <p:sp>
        <p:nvSpPr>
          <p:cNvPr id="19" name="Oval 18">
            <a:extLst>
              <a:ext uri="{FF2B5EF4-FFF2-40B4-BE49-F238E27FC236}">
                <a16:creationId xmlns:a16="http://schemas.microsoft.com/office/drawing/2014/main" id="{B64A5CC4-F7E3-CA05-A383-A2815F2ED272}"/>
              </a:ext>
            </a:extLst>
          </p:cNvPr>
          <p:cNvSpPr/>
          <p:nvPr/>
        </p:nvSpPr>
        <p:spPr>
          <a:xfrm>
            <a:off x="984069" y="4293045"/>
            <a:ext cx="1062445" cy="4792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Right-Up 7">
            <a:extLst>
              <a:ext uri="{FF2B5EF4-FFF2-40B4-BE49-F238E27FC236}">
                <a16:creationId xmlns:a16="http://schemas.microsoft.com/office/drawing/2014/main" id="{E0F49E13-052C-9391-8095-DC1AA1DB589A}"/>
              </a:ext>
            </a:extLst>
          </p:cNvPr>
          <p:cNvSpPr/>
          <p:nvPr/>
        </p:nvSpPr>
        <p:spPr>
          <a:xfrm>
            <a:off x="6304085" y="3146512"/>
            <a:ext cx="742828" cy="110367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206191D-BEC7-AFA5-058B-1428BA5EE704}"/>
              </a:ext>
            </a:extLst>
          </p:cNvPr>
          <p:cNvSpPr/>
          <p:nvPr/>
        </p:nvSpPr>
        <p:spPr>
          <a:xfrm>
            <a:off x="5627078" y="4335908"/>
            <a:ext cx="2195794" cy="4792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04829"/>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E8F55D-6298-19FD-F99C-082E2A5D2341}"/>
              </a:ext>
            </a:extLst>
          </p:cNvPr>
          <p:cNvPicPr>
            <a:picLocks noChangeAspect="1"/>
          </p:cNvPicPr>
          <p:nvPr/>
        </p:nvPicPr>
        <p:blipFill>
          <a:blip r:embed="rId2"/>
          <a:stretch>
            <a:fillRect/>
          </a:stretch>
        </p:blipFill>
        <p:spPr>
          <a:xfrm>
            <a:off x="353013" y="1110866"/>
            <a:ext cx="8249945" cy="3755614"/>
          </a:xfrm>
          <a:prstGeom prst="rect">
            <a:avLst/>
          </a:prstGeom>
        </p:spPr>
      </p:pic>
      <p:sp>
        <p:nvSpPr>
          <p:cNvPr id="2" name="Title 1">
            <a:extLst>
              <a:ext uri="{FF2B5EF4-FFF2-40B4-BE49-F238E27FC236}">
                <a16:creationId xmlns:a16="http://schemas.microsoft.com/office/drawing/2014/main" id="{40BB5266-587C-417B-96ED-48D9FC6495E4}"/>
              </a:ext>
            </a:extLst>
          </p:cNvPr>
          <p:cNvSpPr>
            <a:spLocks noGrp="1"/>
          </p:cNvSpPr>
          <p:nvPr>
            <p:ph type="title"/>
          </p:nvPr>
        </p:nvSpPr>
        <p:spPr>
          <a:xfrm>
            <a:off x="440634" y="48331"/>
            <a:ext cx="10515600" cy="1325563"/>
          </a:xfrm>
        </p:spPr>
        <p:txBody>
          <a:bodyPr/>
          <a:lstStyle/>
          <a:p>
            <a:r>
              <a:rPr lang="en-US" dirty="0"/>
              <a:t>Form 3 Portal – Removing Expired Data</a:t>
            </a:r>
          </a:p>
        </p:txBody>
      </p:sp>
      <p:sp>
        <p:nvSpPr>
          <p:cNvPr id="3" name="Footer Placeholder 2">
            <a:extLst>
              <a:ext uri="{FF2B5EF4-FFF2-40B4-BE49-F238E27FC236}">
                <a16:creationId xmlns:a16="http://schemas.microsoft.com/office/drawing/2014/main" id="{E123DB59-62EF-4463-BDCB-DC860E6D027A}"/>
              </a:ext>
            </a:extLst>
          </p:cNvPr>
          <p:cNvSpPr>
            <a:spLocks noGrp="1"/>
          </p:cNvSpPr>
          <p:nvPr>
            <p:ph type="ftr" sz="quarter" idx="11"/>
          </p:nvPr>
        </p:nvSpPr>
        <p:spPr/>
        <p:txBody>
          <a:bodyPr/>
          <a:lstStyle/>
          <a:p>
            <a:pPr>
              <a:defRPr/>
            </a:pPr>
            <a:r>
              <a:rPr lang="en-US"/>
              <a:t>For Internal Training Purposes Only</a:t>
            </a:r>
          </a:p>
        </p:txBody>
      </p:sp>
      <p:sp>
        <p:nvSpPr>
          <p:cNvPr id="6" name="Rectangle 4">
            <a:extLst>
              <a:ext uri="{FF2B5EF4-FFF2-40B4-BE49-F238E27FC236}">
                <a16:creationId xmlns:a16="http://schemas.microsoft.com/office/drawing/2014/main" id="{2C803CEB-9B77-402D-8654-D2B2D736D918}"/>
              </a:ext>
            </a:extLst>
          </p:cNvPr>
          <p:cNvSpPr>
            <a:spLocks noChangeArrowheads="1"/>
          </p:cNvSpPr>
          <p:nvPr/>
        </p:nvSpPr>
        <p:spPr bwMode="auto">
          <a:xfrm>
            <a:off x="1235766" y="593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7">
            <a:extLst>
              <a:ext uri="{FF2B5EF4-FFF2-40B4-BE49-F238E27FC236}">
                <a16:creationId xmlns:a16="http://schemas.microsoft.com/office/drawing/2014/main" id="{4C9FD2C1-E0E1-4DFC-8CC8-F9494951367A}"/>
              </a:ext>
            </a:extLst>
          </p:cNvPr>
          <p:cNvSpPr>
            <a:spLocks noChangeArrowheads="1"/>
          </p:cNvSpPr>
          <p:nvPr/>
        </p:nvSpPr>
        <p:spPr bwMode="auto">
          <a:xfrm>
            <a:off x="1481070" y="2146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Oval 15">
            <a:extLst>
              <a:ext uri="{FF2B5EF4-FFF2-40B4-BE49-F238E27FC236}">
                <a16:creationId xmlns:a16="http://schemas.microsoft.com/office/drawing/2014/main" id="{09779B0C-A76E-4166-A205-DBD3E894DA2A}"/>
              </a:ext>
            </a:extLst>
          </p:cNvPr>
          <p:cNvSpPr/>
          <p:nvPr/>
        </p:nvSpPr>
        <p:spPr>
          <a:xfrm>
            <a:off x="7577070" y="2981622"/>
            <a:ext cx="1058008" cy="518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a:extLst>
              <a:ext uri="{FF2B5EF4-FFF2-40B4-BE49-F238E27FC236}">
                <a16:creationId xmlns:a16="http://schemas.microsoft.com/office/drawing/2014/main" id="{9FCB60D3-34F8-44FD-B7B5-0BEE9ED3C363}"/>
              </a:ext>
            </a:extLst>
          </p:cNvPr>
          <p:cNvSpPr/>
          <p:nvPr/>
        </p:nvSpPr>
        <p:spPr>
          <a:xfrm>
            <a:off x="2654935" y="8536305"/>
            <a:ext cx="709295" cy="4089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7">
            <a:extLst>
              <a:ext uri="{FF2B5EF4-FFF2-40B4-BE49-F238E27FC236}">
                <a16:creationId xmlns:a16="http://schemas.microsoft.com/office/drawing/2014/main" id="{9523C256-C4C1-4C18-ACD5-B7BE0427C77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9">
            <a:extLst>
              <a:ext uri="{FF2B5EF4-FFF2-40B4-BE49-F238E27FC236}">
                <a16:creationId xmlns:a16="http://schemas.microsoft.com/office/drawing/2014/main" id="{6665B42A-EA08-475D-8A03-1B1184EF98DA}"/>
              </a:ext>
            </a:extLst>
          </p:cNvPr>
          <p:cNvSpPr>
            <a:spLocks noChangeArrowheads="1"/>
          </p:cNvSpPr>
          <p:nvPr/>
        </p:nvSpPr>
        <p:spPr bwMode="auto">
          <a:xfrm>
            <a:off x="0" y="179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7D4BABB6-D808-4318-8701-B07295C8F7E2}"/>
              </a:ext>
            </a:extLst>
          </p:cNvPr>
          <p:cNvSpPr>
            <a:spLocks noChangeArrowheads="1"/>
          </p:cNvSpPr>
          <p:nvPr/>
        </p:nvSpPr>
        <p:spPr bwMode="auto">
          <a:xfrm>
            <a:off x="0" y="2752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Oval 22">
            <a:extLst>
              <a:ext uri="{FF2B5EF4-FFF2-40B4-BE49-F238E27FC236}">
                <a16:creationId xmlns:a16="http://schemas.microsoft.com/office/drawing/2014/main" id="{10036251-7B70-480E-A1B7-47A36C467002}"/>
              </a:ext>
            </a:extLst>
          </p:cNvPr>
          <p:cNvSpPr/>
          <p:nvPr/>
        </p:nvSpPr>
        <p:spPr>
          <a:xfrm>
            <a:off x="4755164" y="1555750"/>
            <a:ext cx="925540" cy="5818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Slide Number Placeholder 3">
            <a:extLst>
              <a:ext uri="{FF2B5EF4-FFF2-40B4-BE49-F238E27FC236}">
                <a16:creationId xmlns:a16="http://schemas.microsoft.com/office/drawing/2014/main" id="{0A5F9D1A-4419-2B99-2D31-4887104CD620}"/>
              </a:ext>
            </a:extLst>
          </p:cNvPr>
          <p:cNvSpPr>
            <a:spLocks noGrp="1"/>
          </p:cNvSpPr>
          <p:nvPr>
            <p:ph type="sldNum" sz="quarter" idx="12"/>
          </p:nvPr>
        </p:nvSpPr>
        <p:spPr/>
        <p:txBody>
          <a:bodyPr/>
          <a:lstStyle/>
          <a:p>
            <a:fld id="{67C030F3-AF27-4921-B0F4-8B1F55AEDAD5}" type="slidenum">
              <a:rPr lang="en-US" smtClean="0"/>
              <a:t>21</a:t>
            </a:fld>
            <a:endParaRPr lang="en-US"/>
          </a:p>
        </p:txBody>
      </p:sp>
      <p:sp>
        <p:nvSpPr>
          <p:cNvPr id="20" name="Rectangle 19">
            <a:extLst>
              <a:ext uri="{FF2B5EF4-FFF2-40B4-BE49-F238E27FC236}">
                <a16:creationId xmlns:a16="http://schemas.microsoft.com/office/drawing/2014/main" id="{756BFB79-EFC0-607D-F8C3-4A6519A78388}"/>
              </a:ext>
            </a:extLst>
          </p:cNvPr>
          <p:cNvSpPr/>
          <p:nvPr/>
        </p:nvSpPr>
        <p:spPr>
          <a:xfrm>
            <a:off x="9150615" y="1905199"/>
            <a:ext cx="2743200" cy="847526"/>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793A82B-804D-54C0-EB14-7DDFE2F19436}"/>
              </a:ext>
            </a:extLst>
          </p:cNvPr>
          <p:cNvSpPr txBox="1"/>
          <p:nvPr/>
        </p:nvSpPr>
        <p:spPr>
          <a:xfrm>
            <a:off x="9249508" y="2013438"/>
            <a:ext cx="2743200" cy="646331"/>
          </a:xfrm>
          <a:prstGeom prst="rect">
            <a:avLst/>
          </a:prstGeom>
          <a:noFill/>
        </p:spPr>
        <p:txBody>
          <a:bodyPr wrap="square" rtlCol="0">
            <a:spAutoFit/>
          </a:bodyPr>
          <a:lstStyle/>
          <a:p>
            <a:r>
              <a:rPr lang="en-US" dirty="0">
                <a:solidFill>
                  <a:schemeClr val="bg1"/>
                </a:solidFill>
              </a:rPr>
              <a:t>Step 3: Delete the expired record.</a:t>
            </a:r>
          </a:p>
        </p:txBody>
      </p:sp>
      <p:sp>
        <p:nvSpPr>
          <p:cNvPr id="24" name="Rectangle 23">
            <a:extLst>
              <a:ext uri="{FF2B5EF4-FFF2-40B4-BE49-F238E27FC236}">
                <a16:creationId xmlns:a16="http://schemas.microsoft.com/office/drawing/2014/main" id="{9AFB13B5-8BCE-6A10-92C4-73D0FAA5FDB0}"/>
              </a:ext>
            </a:extLst>
          </p:cNvPr>
          <p:cNvSpPr/>
          <p:nvPr/>
        </p:nvSpPr>
        <p:spPr>
          <a:xfrm>
            <a:off x="8056780" y="3550713"/>
            <a:ext cx="2385456" cy="435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BBAB730-FF3F-9BAF-2506-AC6423F061DE}"/>
              </a:ext>
            </a:extLst>
          </p:cNvPr>
          <p:cNvSpPr txBox="1"/>
          <p:nvPr/>
        </p:nvSpPr>
        <p:spPr>
          <a:xfrm>
            <a:off x="8142262" y="3572489"/>
            <a:ext cx="2958737" cy="369332"/>
          </a:xfrm>
          <a:prstGeom prst="rect">
            <a:avLst/>
          </a:prstGeom>
          <a:noFill/>
        </p:spPr>
        <p:txBody>
          <a:bodyPr wrap="square" rtlCol="0">
            <a:spAutoFit/>
          </a:bodyPr>
          <a:lstStyle/>
          <a:p>
            <a:r>
              <a:rPr lang="en-US" dirty="0"/>
              <a:t>1. </a:t>
            </a:r>
            <a:r>
              <a:rPr lang="en-US" b="1" u="sng" dirty="0"/>
              <a:t>Click </a:t>
            </a:r>
            <a:r>
              <a:rPr lang="en-US" dirty="0"/>
              <a:t>Delete Record </a:t>
            </a:r>
          </a:p>
        </p:txBody>
      </p:sp>
      <p:sp>
        <p:nvSpPr>
          <p:cNvPr id="26" name="Rectangle 25">
            <a:extLst>
              <a:ext uri="{FF2B5EF4-FFF2-40B4-BE49-F238E27FC236}">
                <a16:creationId xmlns:a16="http://schemas.microsoft.com/office/drawing/2014/main" id="{9F12F993-8E3E-19F4-1445-F788A6C19063}"/>
              </a:ext>
            </a:extLst>
          </p:cNvPr>
          <p:cNvSpPr/>
          <p:nvPr/>
        </p:nvSpPr>
        <p:spPr>
          <a:xfrm>
            <a:off x="5502770" y="2242743"/>
            <a:ext cx="2958736" cy="435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F38DC71-B832-9BF0-F1A1-4ABA6BBD6B0D}"/>
              </a:ext>
            </a:extLst>
          </p:cNvPr>
          <p:cNvSpPr txBox="1"/>
          <p:nvPr/>
        </p:nvSpPr>
        <p:spPr>
          <a:xfrm>
            <a:off x="5489565" y="2264113"/>
            <a:ext cx="3212286" cy="369332"/>
          </a:xfrm>
          <a:prstGeom prst="rect">
            <a:avLst/>
          </a:prstGeom>
          <a:noFill/>
        </p:spPr>
        <p:txBody>
          <a:bodyPr wrap="square" rtlCol="0">
            <a:spAutoFit/>
          </a:bodyPr>
          <a:lstStyle/>
          <a:p>
            <a:r>
              <a:rPr lang="en-US" dirty="0"/>
              <a:t>2. </a:t>
            </a:r>
            <a:r>
              <a:rPr lang="en-US" b="1" u="sng" dirty="0"/>
              <a:t>Click </a:t>
            </a:r>
            <a:r>
              <a:rPr lang="en-US" dirty="0"/>
              <a:t>OK to confirm deletion </a:t>
            </a:r>
          </a:p>
        </p:txBody>
      </p:sp>
      <p:pic>
        <p:nvPicPr>
          <p:cNvPr id="28" name="Picture 11">
            <a:extLst>
              <a:ext uri="{FF2B5EF4-FFF2-40B4-BE49-F238E27FC236}">
                <a16:creationId xmlns:a16="http://schemas.microsoft.com/office/drawing/2014/main" id="{B76B8E80-7110-22D3-5DC0-4BF492A1E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725" y="4959437"/>
            <a:ext cx="4167075" cy="14353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2809508-792B-3867-DDC5-6794FC9F0C16}"/>
              </a:ext>
            </a:extLst>
          </p:cNvPr>
          <p:cNvSpPr/>
          <p:nvPr/>
        </p:nvSpPr>
        <p:spPr>
          <a:xfrm>
            <a:off x="4477985" y="5441787"/>
            <a:ext cx="2872887" cy="884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D4811A3-E564-3514-C21C-70E169C3A925}"/>
              </a:ext>
            </a:extLst>
          </p:cNvPr>
          <p:cNvSpPr txBox="1"/>
          <p:nvPr/>
        </p:nvSpPr>
        <p:spPr>
          <a:xfrm>
            <a:off x="4477985" y="5437241"/>
            <a:ext cx="2958737" cy="923330"/>
          </a:xfrm>
          <a:prstGeom prst="rect">
            <a:avLst/>
          </a:prstGeom>
          <a:noFill/>
        </p:spPr>
        <p:txBody>
          <a:bodyPr wrap="square" rtlCol="0">
            <a:spAutoFit/>
          </a:bodyPr>
          <a:lstStyle/>
          <a:p>
            <a:r>
              <a:rPr lang="en-US" dirty="0"/>
              <a:t>3. You will receive a success message. Then go on to the </a:t>
            </a:r>
            <a:r>
              <a:rPr lang="en-US" b="1" u="sng" dirty="0"/>
              <a:t>next</a:t>
            </a:r>
            <a:r>
              <a:rPr lang="en-US" dirty="0"/>
              <a:t> record to delete. </a:t>
            </a:r>
          </a:p>
        </p:txBody>
      </p:sp>
    </p:spTree>
    <p:extLst>
      <p:ext uri="{BB962C8B-B14F-4D97-AF65-F5344CB8AC3E}">
        <p14:creationId xmlns:p14="http://schemas.microsoft.com/office/powerpoint/2010/main" val="283406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7D299-5CF7-EE43-D682-FD14C7981737}"/>
              </a:ext>
            </a:extLst>
          </p:cNvPr>
          <p:cNvSpPr/>
          <p:nvPr/>
        </p:nvSpPr>
        <p:spPr>
          <a:xfrm>
            <a:off x="8846813" y="2002971"/>
            <a:ext cx="3069773" cy="14275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4754" name="Title 1">
            <a:extLst>
              <a:ext uri="{FF2B5EF4-FFF2-40B4-BE49-F238E27FC236}">
                <a16:creationId xmlns:a16="http://schemas.microsoft.com/office/drawing/2014/main" id="{2E564C82-6CDB-4632-8954-6FF278834B3E}"/>
              </a:ext>
            </a:extLst>
          </p:cNvPr>
          <p:cNvSpPr>
            <a:spLocks noGrp="1"/>
          </p:cNvSpPr>
          <p:nvPr>
            <p:ph type="title"/>
          </p:nvPr>
        </p:nvSpPr>
        <p:spPr>
          <a:xfrm>
            <a:off x="751114" y="136525"/>
            <a:ext cx="10515600" cy="1325563"/>
          </a:xfrm>
        </p:spPr>
        <p:txBody>
          <a:bodyPr/>
          <a:lstStyle/>
          <a:p>
            <a:r>
              <a:rPr lang="en-US" altLang="en-US" dirty="0"/>
              <a:t>Form 3 Portal – Revising Contracts</a:t>
            </a:r>
          </a:p>
        </p:txBody>
      </p:sp>
      <p:sp>
        <p:nvSpPr>
          <p:cNvPr id="4" name="Footer Placeholder 3">
            <a:extLst>
              <a:ext uri="{FF2B5EF4-FFF2-40B4-BE49-F238E27FC236}">
                <a16:creationId xmlns:a16="http://schemas.microsoft.com/office/drawing/2014/main" id="{B5C03B09-7443-4ADA-8E7D-681006E347D9}"/>
              </a:ext>
            </a:extLst>
          </p:cNvPr>
          <p:cNvSpPr>
            <a:spLocks noGrp="1"/>
          </p:cNvSpPr>
          <p:nvPr>
            <p:ph type="ftr" sz="quarter" idx="11"/>
          </p:nvPr>
        </p:nvSpPr>
        <p:spPr/>
        <p:txBody>
          <a:bodyPr/>
          <a:lstStyle/>
          <a:p>
            <a:pPr>
              <a:defRPr/>
            </a:pPr>
            <a:r>
              <a:rPr lang="en-US" dirty="0"/>
              <a:t>For Internal Training Purposes Only</a:t>
            </a:r>
          </a:p>
        </p:txBody>
      </p:sp>
      <p:sp>
        <p:nvSpPr>
          <p:cNvPr id="74757" name="TextBox 6">
            <a:extLst>
              <a:ext uri="{FF2B5EF4-FFF2-40B4-BE49-F238E27FC236}">
                <a16:creationId xmlns:a16="http://schemas.microsoft.com/office/drawing/2014/main" id="{F7A25B09-653F-45C0-AAA6-70A5841F2BA6}"/>
              </a:ext>
            </a:extLst>
          </p:cNvPr>
          <p:cNvSpPr txBox="1">
            <a:spLocks noChangeArrowheads="1"/>
          </p:cNvSpPr>
          <p:nvPr/>
        </p:nvSpPr>
        <p:spPr bwMode="auto">
          <a:xfrm>
            <a:off x="7140711" y="609424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9B9A2795-077B-CDA6-EFA9-C974320DA243}"/>
              </a:ext>
            </a:extLst>
          </p:cNvPr>
          <p:cNvSpPr>
            <a:spLocks noGrp="1"/>
          </p:cNvSpPr>
          <p:nvPr>
            <p:ph type="sldNum" sz="quarter" idx="12"/>
          </p:nvPr>
        </p:nvSpPr>
        <p:spPr/>
        <p:txBody>
          <a:bodyPr/>
          <a:lstStyle/>
          <a:p>
            <a:fld id="{67C030F3-AF27-4921-B0F4-8B1F55AEDAD5}" type="slidenum">
              <a:rPr lang="en-US" smtClean="0"/>
              <a:t>22</a:t>
            </a:fld>
            <a:endParaRPr lang="en-US" dirty="0"/>
          </a:p>
        </p:txBody>
      </p:sp>
      <p:pic>
        <p:nvPicPr>
          <p:cNvPr id="7" name="Content Placeholder 6">
            <a:extLst>
              <a:ext uri="{FF2B5EF4-FFF2-40B4-BE49-F238E27FC236}">
                <a16:creationId xmlns:a16="http://schemas.microsoft.com/office/drawing/2014/main" id="{01454398-9638-0980-F000-0FA2AAB33A9A}"/>
              </a:ext>
            </a:extLst>
          </p:cNvPr>
          <p:cNvPicPr>
            <a:picLocks noGrp="1" noChangeAspect="1"/>
          </p:cNvPicPr>
          <p:nvPr>
            <p:ph idx="1"/>
          </p:nvPr>
        </p:nvPicPr>
        <p:blipFill>
          <a:blip r:embed="rId2"/>
          <a:stretch>
            <a:fillRect/>
          </a:stretch>
        </p:blipFill>
        <p:spPr>
          <a:xfrm>
            <a:off x="548640" y="1188102"/>
            <a:ext cx="7846423" cy="4815823"/>
          </a:xfrm>
        </p:spPr>
      </p:pic>
      <p:sp>
        <p:nvSpPr>
          <p:cNvPr id="8" name="Rectangle 7">
            <a:extLst>
              <a:ext uri="{FF2B5EF4-FFF2-40B4-BE49-F238E27FC236}">
                <a16:creationId xmlns:a16="http://schemas.microsoft.com/office/drawing/2014/main" id="{433BC0C1-1FFE-1DB0-CFAE-E56900E9224B}"/>
              </a:ext>
            </a:extLst>
          </p:cNvPr>
          <p:cNvSpPr/>
          <p:nvPr/>
        </p:nvSpPr>
        <p:spPr>
          <a:xfrm>
            <a:off x="7023463" y="4115120"/>
            <a:ext cx="2958737" cy="1014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4CC0B0-F14A-3065-E419-462B0AEA1107}"/>
              </a:ext>
            </a:extLst>
          </p:cNvPr>
          <p:cNvSpPr txBox="1"/>
          <p:nvPr/>
        </p:nvSpPr>
        <p:spPr>
          <a:xfrm>
            <a:off x="7140711" y="4213544"/>
            <a:ext cx="2958737" cy="830997"/>
          </a:xfrm>
          <a:prstGeom prst="rect">
            <a:avLst/>
          </a:prstGeom>
          <a:noFill/>
        </p:spPr>
        <p:txBody>
          <a:bodyPr wrap="square" rtlCol="0">
            <a:spAutoFit/>
          </a:bodyPr>
          <a:lstStyle/>
          <a:p>
            <a:r>
              <a:rPr lang="en-US" sz="1600" b="1" u="sng" dirty="0"/>
              <a:t>Click </a:t>
            </a:r>
            <a:r>
              <a:rPr lang="en-US" sz="1600" dirty="0"/>
              <a:t>VIEW ALL DATA to modify contract data previously entered last year. </a:t>
            </a:r>
          </a:p>
        </p:txBody>
      </p:sp>
      <p:sp>
        <p:nvSpPr>
          <p:cNvPr id="10" name="Oval 9">
            <a:extLst>
              <a:ext uri="{FF2B5EF4-FFF2-40B4-BE49-F238E27FC236}">
                <a16:creationId xmlns:a16="http://schemas.microsoft.com/office/drawing/2014/main" id="{E707B166-2349-740C-AD06-E73E83347C00}"/>
              </a:ext>
            </a:extLst>
          </p:cNvPr>
          <p:cNvSpPr/>
          <p:nvPr/>
        </p:nvSpPr>
        <p:spPr>
          <a:xfrm>
            <a:off x="627018" y="2969623"/>
            <a:ext cx="1149531" cy="1915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FA570A-55CF-7284-5A64-4A45A47F00FE}"/>
              </a:ext>
            </a:extLst>
          </p:cNvPr>
          <p:cNvSpPr txBox="1"/>
          <p:nvPr/>
        </p:nvSpPr>
        <p:spPr>
          <a:xfrm>
            <a:off x="8954582" y="2142087"/>
            <a:ext cx="3069773" cy="923330"/>
          </a:xfrm>
          <a:prstGeom prst="rect">
            <a:avLst/>
          </a:prstGeom>
          <a:noFill/>
        </p:spPr>
        <p:txBody>
          <a:bodyPr wrap="square" rtlCol="0">
            <a:spAutoFit/>
          </a:bodyPr>
          <a:lstStyle/>
          <a:p>
            <a:r>
              <a:rPr lang="en-US" dirty="0">
                <a:solidFill>
                  <a:schemeClr val="bg1"/>
                </a:solidFill>
              </a:rPr>
              <a:t>Step 1: Begin by revising prime contractor data for a contract that was previously input.</a:t>
            </a:r>
          </a:p>
        </p:txBody>
      </p:sp>
    </p:spTree>
    <p:extLst>
      <p:ext uri="{BB962C8B-B14F-4D97-AF65-F5344CB8AC3E}">
        <p14:creationId xmlns:p14="http://schemas.microsoft.com/office/powerpoint/2010/main" val="705879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3C51DD4-C31D-4888-A5DC-1D0592AB78F4}"/>
              </a:ext>
            </a:extLst>
          </p:cNvPr>
          <p:cNvSpPr>
            <a:spLocks noGrp="1"/>
          </p:cNvSpPr>
          <p:nvPr>
            <p:ph type="title"/>
          </p:nvPr>
        </p:nvSpPr>
        <p:spPr/>
        <p:txBody>
          <a:bodyPr/>
          <a:lstStyle/>
          <a:p>
            <a:r>
              <a:rPr lang="en-US" altLang="en-US" dirty="0"/>
              <a:t>Form 3 Portal – Revising Contracts</a:t>
            </a:r>
          </a:p>
        </p:txBody>
      </p:sp>
      <p:sp>
        <p:nvSpPr>
          <p:cNvPr id="4" name="Footer Placeholder 3">
            <a:extLst>
              <a:ext uri="{FF2B5EF4-FFF2-40B4-BE49-F238E27FC236}">
                <a16:creationId xmlns:a16="http://schemas.microsoft.com/office/drawing/2014/main" id="{8F5F5255-EFB8-48A0-A78E-630BE78C6A2F}"/>
              </a:ext>
            </a:extLst>
          </p:cNvPr>
          <p:cNvSpPr>
            <a:spLocks noGrp="1"/>
          </p:cNvSpPr>
          <p:nvPr>
            <p:ph type="ftr" sz="quarter" idx="11"/>
          </p:nvPr>
        </p:nvSpPr>
        <p:spPr/>
        <p:txBody>
          <a:bodyPr/>
          <a:lstStyle/>
          <a:p>
            <a:pPr>
              <a:defRPr/>
            </a:pPr>
            <a:r>
              <a:rPr lang="en-US"/>
              <a:t>For Internal Training Purposes Only</a:t>
            </a:r>
          </a:p>
        </p:txBody>
      </p:sp>
      <p:sp>
        <p:nvSpPr>
          <p:cNvPr id="75781" name="TextBox 6">
            <a:extLst>
              <a:ext uri="{FF2B5EF4-FFF2-40B4-BE49-F238E27FC236}">
                <a16:creationId xmlns:a16="http://schemas.microsoft.com/office/drawing/2014/main" id="{F07FF928-A6FA-40A4-8465-05D826DC5A5F}"/>
              </a:ext>
            </a:extLst>
          </p:cNvPr>
          <p:cNvSpPr txBox="1">
            <a:spLocks noChangeArrowheads="1"/>
          </p:cNvSpPr>
          <p:nvPr/>
        </p:nvSpPr>
        <p:spPr bwMode="auto">
          <a:xfrm>
            <a:off x="7046913" y="6184900"/>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C8403AD2-A3E6-071E-DD56-E98F6E0A6930}"/>
              </a:ext>
            </a:extLst>
          </p:cNvPr>
          <p:cNvSpPr>
            <a:spLocks noGrp="1"/>
          </p:cNvSpPr>
          <p:nvPr>
            <p:ph type="sldNum" sz="quarter" idx="12"/>
          </p:nvPr>
        </p:nvSpPr>
        <p:spPr/>
        <p:txBody>
          <a:bodyPr/>
          <a:lstStyle/>
          <a:p>
            <a:fld id="{67C030F3-AF27-4921-B0F4-8B1F55AEDAD5}" type="slidenum">
              <a:rPr lang="en-US" smtClean="0"/>
              <a:t>23</a:t>
            </a:fld>
            <a:endParaRPr lang="en-US" dirty="0"/>
          </a:p>
        </p:txBody>
      </p:sp>
      <p:pic>
        <p:nvPicPr>
          <p:cNvPr id="11" name="Content Placeholder 10">
            <a:extLst>
              <a:ext uri="{FF2B5EF4-FFF2-40B4-BE49-F238E27FC236}">
                <a16:creationId xmlns:a16="http://schemas.microsoft.com/office/drawing/2014/main" id="{E8F55BFC-6FEF-3B7C-965E-794FBFE129E1}"/>
              </a:ext>
            </a:extLst>
          </p:cNvPr>
          <p:cNvPicPr>
            <a:picLocks noGrp="1" noChangeAspect="1"/>
          </p:cNvPicPr>
          <p:nvPr>
            <p:ph idx="1"/>
          </p:nvPr>
        </p:nvPicPr>
        <p:blipFill>
          <a:blip r:embed="rId2"/>
          <a:stretch>
            <a:fillRect/>
          </a:stretch>
        </p:blipFill>
        <p:spPr>
          <a:xfrm>
            <a:off x="838200" y="1485189"/>
            <a:ext cx="8349343" cy="4431311"/>
          </a:xfrm>
        </p:spPr>
      </p:pic>
      <p:sp>
        <p:nvSpPr>
          <p:cNvPr id="16" name="Rectangle 15">
            <a:extLst>
              <a:ext uri="{FF2B5EF4-FFF2-40B4-BE49-F238E27FC236}">
                <a16:creationId xmlns:a16="http://schemas.microsoft.com/office/drawing/2014/main" id="{DD6BE04A-2A79-F07B-D6C2-76CCA76CD196}"/>
              </a:ext>
            </a:extLst>
          </p:cNvPr>
          <p:cNvSpPr/>
          <p:nvPr/>
        </p:nvSpPr>
        <p:spPr>
          <a:xfrm>
            <a:off x="9370423" y="1485189"/>
            <a:ext cx="2743200" cy="1123553"/>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63A569-B957-13B6-E9FC-C011C7D62AAB}"/>
              </a:ext>
            </a:extLst>
          </p:cNvPr>
          <p:cNvSpPr txBox="1"/>
          <p:nvPr/>
        </p:nvSpPr>
        <p:spPr>
          <a:xfrm>
            <a:off x="9462030" y="1561916"/>
            <a:ext cx="2569028" cy="1015663"/>
          </a:xfrm>
          <a:prstGeom prst="rect">
            <a:avLst/>
          </a:prstGeom>
          <a:noFill/>
        </p:spPr>
        <p:txBody>
          <a:bodyPr wrap="square" rtlCol="0">
            <a:spAutoFit/>
          </a:bodyPr>
          <a:lstStyle/>
          <a:p>
            <a:r>
              <a:rPr lang="en-US" sz="2000" dirty="0">
                <a:solidFill>
                  <a:schemeClr val="bg1"/>
                </a:solidFill>
              </a:rPr>
              <a:t>Step 2: Select which contracts need to be revised.</a:t>
            </a:r>
          </a:p>
        </p:txBody>
      </p:sp>
      <p:sp>
        <p:nvSpPr>
          <p:cNvPr id="18" name="Rectangle 17">
            <a:extLst>
              <a:ext uri="{FF2B5EF4-FFF2-40B4-BE49-F238E27FC236}">
                <a16:creationId xmlns:a16="http://schemas.microsoft.com/office/drawing/2014/main" id="{837915D6-24FF-B2A9-F517-7B393AEA6C16}"/>
              </a:ext>
            </a:extLst>
          </p:cNvPr>
          <p:cNvSpPr/>
          <p:nvPr/>
        </p:nvSpPr>
        <p:spPr>
          <a:xfrm>
            <a:off x="352665" y="2461419"/>
            <a:ext cx="2680178" cy="619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5F26EB-5CAA-8D65-364C-681D8D9416E3}"/>
              </a:ext>
            </a:extLst>
          </p:cNvPr>
          <p:cNvSpPr txBox="1"/>
          <p:nvPr/>
        </p:nvSpPr>
        <p:spPr>
          <a:xfrm>
            <a:off x="563713" y="2489491"/>
            <a:ext cx="2175683" cy="646331"/>
          </a:xfrm>
          <a:prstGeom prst="rect">
            <a:avLst/>
          </a:prstGeom>
          <a:noFill/>
        </p:spPr>
        <p:txBody>
          <a:bodyPr wrap="square" rtlCol="0">
            <a:spAutoFit/>
          </a:bodyPr>
          <a:lstStyle/>
          <a:p>
            <a:r>
              <a:rPr lang="en-US" b="1" u="sng" dirty="0"/>
              <a:t>Click </a:t>
            </a:r>
            <a:r>
              <a:rPr lang="en-US" dirty="0"/>
              <a:t>on the contract number. </a:t>
            </a:r>
          </a:p>
        </p:txBody>
      </p:sp>
      <p:sp>
        <p:nvSpPr>
          <p:cNvPr id="20" name="Rectangle 19">
            <a:extLst>
              <a:ext uri="{FF2B5EF4-FFF2-40B4-BE49-F238E27FC236}">
                <a16:creationId xmlns:a16="http://schemas.microsoft.com/office/drawing/2014/main" id="{47B07E34-770B-8B68-8EFF-3FE27B2B8802}"/>
              </a:ext>
            </a:extLst>
          </p:cNvPr>
          <p:cNvSpPr/>
          <p:nvPr/>
        </p:nvSpPr>
        <p:spPr>
          <a:xfrm>
            <a:off x="8086023" y="4521645"/>
            <a:ext cx="2978446" cy="1284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C2CF32E-A0AB-ACE8-0E63-2F4FF93A692F}"/>
              </a:ext>
            </a:extLst>
          </p:cNvPr>
          <p:cNvSpPr txBox="1"/>
          <p:nvPr/>
        </p:nvSpPr>
        <p:spPr>
          <a:xfrm>
            <a:off x="8219783" y="4605511"/>
            <a:ext cx="2710927" cy="1200329"/>
          </a:xfrm>
          <a:prstGeom prst="rect">
            <a:avLst/>
          </a:prstGeom>
          <a:noFill/>
        </p:spPr>
        <p:txBody>
          <a:bodyPr wrap="square" rtlCol="0">
            <a:spAutoFit/>
          </a:bodyPr>
          <a:lstStyle/>
          <a:p>
            <a:r>
              <a:rPr lang="en-US" b="1" u="sng" dirty="0"/>
              <a:t>Search</a:t>
            </a:r>
            <a:r>
              <a:rPr lang="en-US" dirty="0"/>
              <a:t> for contract number and select filter choice from dropdown box.</a:t>
            </a:r>
          </a:p>
        </p:txBody>
      </p:sp>
      <p:sp>
        <p:nvSpPr>
          <p:cNvPr id="17" name="Arrow: Left-Up 16">
            <a:extLst>
              <a:ext uri="{FF2B5EF4-FFF2-40B4-BE49-F238E27FC236}">
                <a16:creationId xmlns:a16="http://schemas.microsoft.com/office/drawing/2014/main" id="{A9E7AADB-2B77-8612-E4F4-1A1E5F990C4B}"/>
              </a:ext>
            </a:extLst>
          </p:cNvPr>
          <p:cNvSpPr/>
          <p:nvPr/>
        </p:nvSpPr>
        <p:spPr>
          <a:xfrm rot="3495813">
            <a:off x="2057892" y="4432222"/>
            <a:ext cx="1363005" cy="86347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64A5CC4-F7E3-CA05-A383-A2815F2ED272}"/>
              </a:ext>
            </a:extLst>
          </p:cNvPr>
          <p:cNvSpPr/>
          <p:nvPr/>
        </p:nvSpPr>
        <p:spPr>
          <a:xfrm>
            <a:off x="984069" y="4293045"/>
            <a:ext cx="1062445" cy="4792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244A7A-595E-8F79-7182-7F22E0429487}"/>
              </a:ext>
            </a:extLst>
          </p:cNvPr>
          <p:cNvSpPr txBox="1"/>
          <p:nvPr/>
        </p:nvSpPr>
        <p:spPr>
          <a:xfrm rot="3431114">
            <a:off x="1885717" y="4823758"/>
            <a:ext cx="1292662" cy="189830"/>
          </a:xfrm>
          <a:prstGeom prst="rect">
            <a:avLst/>
          </a:prstGeom>
          <a:noFill/>
        </p:spPr>
        <p:txBody>
          <a:bodyPr vert="vert270" wrap="square" rtlCol="0">
            <a:spAutoFit/>
          </a:bodyPr>
          <a:lstStyle/>
          <a:p>
            <a:r>
              <a:rPr lang="en-US" sz="1200" dirty="0"/>
              <a:t>S</a:t>
            </a:r>
          </a:p>
          <a:p>
            <a:r>
              <a:rPr lang="en-US" sz="1200" dirty="0"/>
              <a:t>E</a:t>
            </a:r>
          </a:p>
          <a:p>
            <a:r>
              <a:rPr lang="en-US" sz="1200" dirty="0"/>
              <a:t>A</a:t>
            </a:r>
          </a:p>
          <a:p>
            <a:r>
              <a:rPr lang="en-US" sz="1200" dirty="0"/>
              <a:t>R</a:t>
            </a:r>
          </a:p>
          <a:p>
            <a:r>
              <a:rPr lang="en-US" sz="1200" dirty="0"/>
              <a:t>C</a:t>
            </a:r>
          </a:p>
          <a:p>
            <a:r>
              <a:rPr lang="en-US" sz="1200" dirty="0"/>
              <a: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470570D4-2C48-4712-BEFC-3B5B47B63187}"/>
              </a:ext>
            </a:extLst>
          </p:cNvPr>
          <p:cNvSpPr>
            <a:spLocks noGrp="1"/>
          </p:cNvSpPr>
          <p:nvPr>
            <p:ph type="title"/>
          </p:nvPr>
        </p:nvSpPr>
        <p:spPr>
          <a:xfrm>
            <a:off x="374650" y="146526"/>
            <a:ext cx="10515600" cy="1325563"/>
          </a:xfrm>
        </p:spPr>
        <p:txBody>
          <a:bodyPr/>
          <a:lstStyle/>
          <a:p>
            <a:r>
              <a:rPr lang="en-US" altLang="en-US" dirty="0"/>
              <a:t>Form 3 Portal – Revising Contracts</a:t>
            </a:r>
          </a:p>
        </p:txBody>
      </p:sp>
      <p:sp>
        <p:nvSpPr>
          <p:cNvPr id="4" name="Footer Placeholder 3">
            <a:extLst>
              <a:ext uri="{FF2B5EF4-FFF2-40B4-BE49-F238E27FC236}">
                <a16:creationId xmlns:a16="http://schemas.microsoft.com/office/drawing/2014/main" id="{A1117775-C230-4689-8FA8-037670C137A5}"/>
              </a:ext>
            </a:extLst>
          </p:cNvPr>
          <p:cNvSpPr>
            <a:spLocks noGrp="1"/>
          </p:cNvSpPr>
          <p:nvPr>
            <p:ph type="ftr" sz="quarter" idx="11"/>
          </p:nvPr>
        </p:nvSpPr>
        <p:spPr/>
        <p:txBody>
          <a:bodyPr/>
          <a:lstStyle/>
          <a:p>
            <a:pPr>
              <a:defRPr/>
            </a:pPr>
            <a:r>
              <a:rPr lang="en-US"/>
              <a:t>For Internal Training Purposes Only</a:t>
            </a:r>
          </a:p>
        </p:txBody>
      </p:sp>
      <p:sp>
        <p:nvSpPr>
          <p:cNvPr id="76805" name="TextBox 6">
            <a:extLst>
              <a:ext uri="{FF2B5EF4-FFF2-40B4-BE49-F238E27FC236}">
                <a16:creationId xmlns:a16="http://schemas.microsoft.com/office/drawing/2014/main" id="{99A26645-52AB-49C7-BED3-54376386A2BD}"/>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D8F666B0-FC65-EF43-A055-BAD9693B64F4}"/>
              </a:ext>
            </a:extLst>
          </p:cNvPr>
          <p:cNvSpPr>
            <a:spLocks noGrp="1"/>
          </p:cNvSpPr>
          <p:nvPr>
            <p:ph type="sldNum" sz="quarter" idx="12"/>
          </p:nvPr>
        </p:nvSpPr>
        <p:spPr/>
        <p:txBody>
          <a:bodyPr/>
          <a:lstStyle/>
          <a:p>
            <a:fld id="{67C030F3-AF27-4921-B0F4-8B1F55AEDAD5}" type="slidenum">
              <a:rPr lang="en-US" smtClean="0"/>
              <a:t>24</a:t>
            </a:fld>
            <a:endParaRPr lang="en-US" dirty="0"/>
          </a:p>
        </p:txBody>
      </p:sp>
      <p:pic>
        <p:nvPicPr>
          <p:cNvPr id="18" name="Content Placeholder 17">
            <a:extLst>
              <a:ext uri="{FF2B5EF4-FFF2-40B4-BE49-F238E27FC236}">
                <a16:creationId xmlns:a16="http://schemas.microsoft.com/office/drawing/2014/main" id="{C4A5FA8A-E6BA-7F71-F08E-6AFE6C26F066}"/>
              </a:ext>
            </a:extLst>
          </p:cNvPr>
          <p:cNvPicPr>
            <a:picLocks noGrp="1" noChangeAspect="1"/>
          </p:cNvPicPr>
          <p:nvPr>
            <p:ph idx="1"/>
          </p:nvPr>
        </p:nvPicPr>
        <p:blipFill>
          <a:blip r:embed="rId2"/>
          <a:stretch>
            <a:fillRect/>
          </a:stretch>
        </p:blipFill>
        <p:spPr>
          <a:xfrm>
            <a:off x="718459" y="1373358"/>
            <a:ext cx="7084249" cy="4351338"/>
          </a:xfrm>
        </p:spPr>
      </p:pic>
      <p:sp>
        <p:nvSpPr>
          <p:cNvPr id="22" name="Rectangle 21">
            <a:extLst>
              <a:ext uri="{FF2B5EF4-FFF2-40B4-BE49-F238E27FC236}">
                <a16:creationId xmlns:a16="http://schemas.microsoft.com/office/drawing/2014/main" id="{6DCE389F-8C10-4288-FDE3-15C6BE7E9777}"/>
              </a:ext>
            </a:extLst>
          </p:cNvPr>
          <p:cNvSpPr/>
          <p:nvPr/>
        </p:nvSpPr>
        <p:spPr>
          <a:xfrm>
            <a:off x="8447313" y="2001488"/>
            <a:ext cx="3069773" cy="881049"/>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CA3F0C3-D491-F035-8F78-A6F45447B65A}"/>
              </a:ext>
            </a:extLst>
          </p:cNvPr>
          <p:cNvSpPr txBox="1"/>
          <p:nvPr/>
        </p:nvSpPr>
        <p:spPr>
          <a:xfrm>
            <a:off x="8525509" y="2115079"/>
            <a:ext cx="3069773" cy="646331"/>
          </a:xfrm>
          <a:prstGeom prst="rect">
            <a:avLst/>
          </a:prstGeom>
          <a:noFill/>
        </p:spPr>
        <p:txBody>
          <a:bodyPr wrap="square" rtlCol="0">
            <a:spAutoFit/>
          </a:bodyPr>
          <a:lstStyle/>
          <a:p>
            <a:r>
              <a:rPr lang="en-US" dirty="0">
                <a:solidFill>
                  <a:schemeClr val="bg1"/>
                </a:solidFill>
              </a:rPr>
              <a:t>Step 3: Revise dollar amounts and dates, as necessary.</a:t>
            </a:r>
          </a:p>
        </p:txBody>
      </p:sp>
      <p:sp>
        <p:nvSpPr>
          <p:cNvPr id="19" name="Arrow: Up 18">
            <a:extLst>
              <a:ext uri="{FF2B5EF4-FFF2-40B4-BE49-F238E27FC236}">
                <a16:creationId xmlns:a16="http://schemas.microsoft.com/office/drawing/2014/main" id="{38D31050-D4CA-1738-5EEC-4B48862D5A03}"/>
              </a:ext>
            </a:extLst>
          </p:cNvPr>
          <p:cNvSpPr/>
          <p:nvPr/>
        </p:nvSpPr>
        <p:spPr>
          <a:xfrm rot="19322521">
            <a:off x="1810104" y="4026745"/>
            <a:ext cx="317672" cy="4528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388AD238-02FC-5FEA-F092-53943AA89B18}"/>
              </a:ext>
            </a:extLst>
          </p:cNvPr>
          <p:cNvSpPr/>
          <p:nvPr/>
        </p:nvSpPr>
        <p:spPr>
          <a:xfrm rot="19322521">
            <a:off x="3425545" y="4026747"/>
            <a:ext cx="317672" cy="4528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A7FC5C6-131D-E67E-BD6C-B3BAC70B9356}"/>
              </a:ext>
            </a:extLst>
          </p:cNvPr>
          <p:cNvPicPr>
            <a:picLocks noChangeAspect="1"/>
          </p:cNvPicPr>
          <p:nvPr/>
        </p:nvPicPr>
        <p:blipFill>
          <a:blip r:embed="rId3"/>
          <a:stretch>
            <a:fillRect/>
          </a:stretch>
        </p:blipFill>
        <p:spPr>
          <a:xfrm>
            <a:off x="5233563" y="4039789"/>
            <a:ext cx="390178" cy="426757"/>
          </a:xfrm>
          <a:prstGeom prst="rect">
            <a:avLst/>
          </a:prstGeom>
        </p:spPr>
      </p:pic>
      <p:sp>
        <p:nvSpPr>
          <p:cNvPr id="29" name="TextBox 28">
            <a:extLst>
              <a:ext uri="{FF2B5EF4-FFF2-40B4-BE49-F238E27FC236}">
                <a16:creationId xmlns:a16="http://schemas.microsoft.com/office/drawing/2014/main" id="{AF54FD17-4F81-F78C-4B6B-B41775B049B8}"/>
              </a:ext>
            </a:extLst>
          </p:cNvPr>
          <p:cNvSpPr txBox="1"/>
          <p:nvPr/>
        </p:nvSpPr>
        <p:spPr>
          <a:xfrm>
            <a:off x="5329646" y="4529392"/>
            <a:ext cx="2775076" cy="1096345"/>
          </a:xfrm>
          <a:prstGeom prst="rect">
            <a:avLst/>
          </a:prstGeom>
          <a:solidFill>
            <a:srgbClr val="FDE7C7"/>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0" name="TextBox 29">
            <a:extLst>
              <a:ext uri="{FF2B5EF4-FFF2-40B4-BE49-F238E27FC236}">
                <a16:creationId xmlns:a16="http://schemas.microsoft.com/office/drawing/2014/main" id="{8E85577E-93D7-7489-B11E-7D8D7A59B061}"/>
              </a:ext>
            </a:extLst>
          </p:cNvPr>
          <p:cNvSpPr txBox="1"/>
          <p:nvPr/>
        </p:nvSpPr>
        <p:spPr>
          <a:xfrm>
            <a:off x="3202109" y="4529392"/>
            <a:ext cx="1892405" cy="1096345"/>
          </a:xfrm>
          <a:prstGeom prst="rect">
            <a:avLst/>
          </a:prstGeom>
          <a:solidFill>
            <a:srgbClr val="FDE7C7"/>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1" name="TextBox 30">
            <a:extLst>
              <a:ext uri="{FF2B5EF4-FFF2-40B4-BE49-F238E27FC236}">
                <a16:creationId xmlns:a16="http://schemas.microsoft.com/office/drawing/2014/main" id="{9C2778B2-D56D-0B2D-DAEC-AF601E0C6CDC}"/>
              </a:ext>
            </a:extLst>
          </p:cNvPr>
          <p:cNvSpPr txBox="1"/>
          <p:nvPr/>
        </p:nvSpPr>
        <p:spPr>
          <a:xfrm>
            <a:off x="1045029" y="4529392"/>
            <a:ext cx="2002971" cy="563649"/>
          </a:xfrm>
          <a:prstGeom prst="rect">
            <a:avLst/>
          </a:prstGeom>
          <a:solidFill>
            <a:srgbClr val="FDE7C7"/>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4" name="TextBox 23">
            <a:extLst>
              <a:ext uri="{FF2B5EF4-FFF2-40B4-BE49-F238E27FC236}">
                <a16:creationId xmlns:a16="http://schemas.microsoft.com/office/drawing/2014/main" id="{268F4D82-B7DA-A481-0CDF-D3BB3E96570C}"/>
              </a:ext>
            </a:extLst>
          </p:cNvPr>
          <p:cNvSpPr txBox="1"/>
          <p:nvPr/>
        </p:nvSpPr>
        <p:spPr>
          <a:xfrm>
            <a:off x="1020473" y="4488284"/>
            <a:ext cx="2122433" cy="523220"/>
          </a:xfrm>
          <a:prstGeom prst="rect">
            <a:avLst/>
          </a:prstGeom>
          <a:noFill/>
        </p:spPr>
        <p:txBody>
          <a:bodyPr wrap="square" rtlCol="0">
            <a:spAutoFit/>
          </a:bodyPr>
          <a:lstStyle/>
          <a:p>
            <a:r>
              <a:rPr lang="en-US" sz="1400" u="sng" dirty="0"/>
              <a:t>Prime Contractor Awards CTD</a:t>
            </a:r>
            <a:r>
              <a:rPr lang="en-US" sz="1400" dirty="0"/>
              <a:t>- Total Award Amount</a:t>
            </a:r>
          </a:p>
        </p:txBody>
      </p:sp>
      <p:sp>
        <p:nvSpPr>
          <p:cNvPr id="32" name="TextBox 31">
            <a:extLst>
              <a:ext uri="{FF2B5EF4-FFF2-40B4-BE49-F238E27FC236}">
                <a16:creationId xmlns:a16="http://schemas.microsoft.com/office/drawing/2014/main" id="{F2160B49-2B40-710C-AD7E-5228F10A1DAA}"/>
              </a:ext>
            </a:extLst>
          </p:cNvPr>
          <p:cNvSpPr txBox="1"/>
          <p:nvPr/>
        </p:nvSpPr>
        <p:spPr>
          <a:xfrm>
            <a:off x="3229057" y="4609363"/>
            <a:ext cx="2019566" cy="954107"/>
          </a:xfrm>
          <a:prstGeom prst="rect">
            <a:avLst/>
          </a:prstGeom>
          <a:noFill/>
        </p:spPr>
        <p:txBody>
          <a:bodyPr wrap="square" rtlCol="0">
            <a:spAutoFit/>
          </a:bodyPr>
          <a:lstStyle/>
          <a:p>
            <a:r>
              <a:rPr lang="en-US" sz="1400" u="sng" dirty="0"/>
              <a:t>Prime Contractor Payments FY</a:t>
            </a:r>
            <a:r>
              <a:rPr lang="en-US" sz="1400" dirty="0"/>
              <a:t>- Payments made towards that contract that FY.</a:t>
            </a:r>
          </a:p>
        </p:txBody>
      </p:sp>
      <p:sp>
        <p:nvSpPr>
          <p:cNvPr id="33" name="TextBox 32">
            <a:extLst>
              <a:ext uri="{FF2B5EF4-FFF2-40B4-BE49-F238E27FC236}">
                <a16:creationId xmlns:a16="http://schemas.microsoft.com/office/drawing/2014/main" id="{4A11DF0F-A5C8-3219-6D74-4CC7166E11BC}"/>
              </a:ext>
            </a:extLst>
          </p:cNvPr>
          <p:cNvSpPr txBox="1"/>
          <p:nvPr/>
        </p:nvSpPr>
        <p:spPr>
          <a:xfrm>
            <a:off x="5483754" y="4609223"/>
            <a:ext cx="2620967" cy="954107"/>
          </a:xfrm>
          <a:prstGeom prst="rect">
            <a:avLst/>
          </a:prstGeom>
          <a:noFill/>
        </p:spPr>
        <p:txBody>
          <a:bodyPr wrap="square" rtlCol="0">
            <a:spAutoFit/>
          </a:bodyPr>
          <a:lstStyle/>
          <a:p>
            <a:r>
              <a:rPr lang="en-US" sz="1400" u="sng" dirty="0"/>
              <a:t>Prime Contractor Payments CTD</a:t>
            </a:r>
            <a:r>
              <a:rPr lang="en-US" sz="1400" dirty="0"/>
              <a:t>- Payments made throughout the entire duration of the contract regardless of FY.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7D299-5CF7-EE43-D682-FD14C7981737}"/>
              </a:ext>
            </a:extLst>
          </p:cNvPr>
          <p:cNvSpPr/>
          <p:nvPr/>
        </p:nvSpPr>
        <p:spPr>
          <a:xfrm>
            <a:off x="8921925" y="2064330"/>
            <a:ext cx="3069773" cy="83099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4754" name="Title 1">
            <a:extLst>
              <a:ext uri="{FF2B5EF4-FFF2-40B4-BE49-F238E27FC236}">
                <a16:creationId xmlns:a16="http://schemas.microsoft.com/office/drawing/2014/main" id="{2E564C82-6CDB-4632-8954-6FF278834B3E}"/>
              </a:ext>
            </a:extLst>
          </p:cNvPr>
          <p:cNvSpPr>
            <a:spLocks noGrp="1"/>
          </p:cNvSpPr>
          <p:nvPr>
            <p:ph type="title"/>
          </p:nvPr>
        </p:nvSpPr>
        <p:spPr>
          <a:xfrm>
            <a:off x="751114" y="136525"/>
            <a:ext cx="10515600" cy="1325563"/>
          </a:xfrm>
        </p:spPr>
        <p:txBody>
          <a:bodyPr/>
          <a:lstStyle/>
          <a:p>
            <a:r>
              <a:rPr lang="en-US" altLang="en-US" dirty="0"/>
              <a:t>Form 3 Portal – Adding New Contracts</a:t>
            </a:r>
          </a:p>
        </p:txBody>
      </p:sp>
      <p:sp>
        <p:nvSpPr>
          <p:cNvPr id="4" name="Footer Placeholder 3">
            <a:extLst>
              <a:ext uri="{FF2B5EF4-FFF2-40B4-BE49-F238E27FC236}">
                <a16:creationId xmlns:a16="http://schemas.microsoft.com/office/drawing/2014/main" id="{B5C03B09-7443-4ADA-8E7D-681006E347D9}"/>
              </a:ext>
            </a:extLst>
          </p:cNvPr>
          <p:cNvSpPr>
            <a:spLocks noGrp="1"/>
          </p:cNvSpPr>
          <p:nvPr>
            <p:ph type="ftr" sz="quarter" idx="11"/>
          </p:nvPr>
        </p:nvSpPr>
        <p:spPr/>
        <p:txBody>
          <a:bodyPr/>
          <a:lstStyle/>
          <a:p>
            <a:pPr>
              <a:defRPr/>
            </a:pPr>
            <a:r>
              <a:rPr lang="en-US" dirty="0"/>
              <a:t>For Internal Training Purposes Only</a:t>
            </a:r>
          </a:p>
        </p:txBody>
      </p:sp>
      <p:sp>
        <p:nvSpPr>
          <p:cNvPr id="74757" name="TextBox 6">
            <a:extLst>
              <a:ext uri="{FF2B5EF4-FFF2-40B4-BE49-F238E27FC236}">
                <a16:creationId xmlns:a16="http://schemas.microsoft.com/office/drawing/2014/main" id="{F7A25B09-653F-45C0-AAA6-70A5841F2BA6}"/>
              </a:ext>
            </a:extLst>
          </p:cNvPr>
          <p:cNvSpPr txBox="1">
            <a:spLocks noChangeArrowheads="1"/>
          </p:cNvSpPr>
          <p:nvPr/>
        </p:nvSpPr>
        <p:spPr bwMode="auto">
          <a:xfrm>
            <a:off x="7140711" y="609424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9B9A2795-077B-CDA6-EFA9-C974320DA243}"/>
              </a:ext>
            </a:extLst>
          </p:cNvPr>
          <p:cNvSpPr>
            <a:spLocks noGrp="1"/>
          </p:cNvSpPr>
          <p:nvPr>
            <p:ph type="sldNum" sz="quarter" idx="12"/>
          </p:nvPr>
        </p:nvSpPr>
        <p:spPr/>
        <p:txBody>
          <a:bodyPr/>
          <a:lstStyle/>
          <a:p>
            <a:fld id="{67C030F3-AF27-4921-B0F4-8B1F55AEDAD5}" type="slidenum">
              <a:rPr lang="en-US" smtClean="0"/>
              <a:t>25</a:t>
            </a:fld>
            <a:endParaRPr lang="en-US" dirty="0"/>
          </a:p>
        </p:txBody>
      </p:sp>
      <p:pic>
        <p:nvPicPr>
          <p:cNvPr id="7" name="Content Placeholder 6">
            <a:extLst>
              <a:ext uri="{FF2B5EF4-FFF2-40B4-BE49-F238E27FC236}">
                <a16:creationId xmlns:a16="http://schemas.microsoft.com/office/drawing/2014/main" id="{01454398-9638-0980-F000-0FA2AAB33A9A}"/>
              </a:ext>
            </a:extLst>
          </p:cNvPr>
          <p:cNvPicPr>
            <a:picLocks noGrp="1" noChangeAspect="1"/>
          </p:cNvPicPr>
          <p:nvPr>
            <p:ph idx="1"/>
          </p:nvPr>
        </p:nvPicPr>
        <p:blipFill>
          <a:blip r:embed="rId2"/>
          <a:stretch>
            <a:fillRect/>
          </a:stretch>
        </p:blipFill>
        <p:spPr>
          <a:xfrm>
            <a:off x="548640" y="1188102"/>
            <a:ext cx="7846423" cy="4815823"/>
          </a:xfrm>
        </p:spPr>
      </p:pic>
      <p:sp>
        <p:nvSpPr>
          <p:cNvPr id="8" name="Rectangle 7">
            <a:extLst>
              <a:ext uri="{FF2B5EF4-FFF2-40B4-BE49-F238E27FC236}">
                <a16:creationId xmlns:a16="http://schemas.microsoft.com/office/drawing/2014/main" id="{433BC0C1-1FFE-1DB0-CFAE-E56900E9224B}"/>
              </a:ext>
            </a:extLst>
          </p:cNvPr>
          <p:cNvSpPr/>
          <p:nvPr/>
        </p:nvSpPr>
        <p:spPr>
          <a:xfrm>
            <a:off x="7023463" y="4079288"/>
            <a:ext cx="2958737" cy="893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4CC0B0-F14A-3065-E419-462B0AEA1107}"/>
              </a:ext>
            </a:extLst>
          </p:cNvPr>
          <p:cNvSpPr txBox="1"/>
          <p:nvPr/>
        </p:nvSpPr>
        <p:spPr>
          <a:xfrm>
            <a:off x="7131231" y="4079288"/>
            <a:ext cx="2958737" cy="830997"/>
          </a:xfrm>
          <a:prstGeom prst="rect">
            <a:avLst/>
          </a:prstGeom>
          <a:noFill/>
        </p:spPr>
        <p:txBody>
          <a:bodyPr wrap="square" rtlCol="0">
            <a:spAutoFit/>
          </a:bodyPr>
          <a:lstStyle/>
          <a:p>
            <a:r>
              <a:rPr lang="en-US" sz="1600" b="1" u="sng" dirty="0"/>
              <a:t>Click </a:t>
            </a:r>
            <a:r>
              <a:rPr lang="en-US" sz="1600" dirty="0"/>
              <a:t>add new contract to manually input Prime Contractor Data. </a:t>
            </a:r>
          </a:p>
        </p:txBody>
      </p:sp>
      <p:sp>
        <p:nvSpPr>
          <p:cNvPr id="10" name="Oval 9">
            <a:extLst>
              <a:ext uri="{FF2B5EF4-FFF2-40B4-BE49-F238E27FC236}">
                <a16:creationId xmlns:a16="http://schemas.microsoft.com/office/drawing/2014/main" id="{E707B166-2349-740C-AD06-E73E83347C00}"/>
              </a:ext>
            </a:extLst>
          </p:cNvPr>
          <p:cNvSpPr/>
          <p:nvPr/>
        </p:nvSpPr>
        <p:spPr>
          <a:xfrm>
            <a:off x="635727" y="3082834"/>
            <a:ext cx="1149531" cy="2595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FA570A-55CF-7284-5A64-4A45A47F00FE}"/>
              </a:ext>
            </a:extLst>
          </p:cNvPr>
          <p:cNvSpPr txBox="1"/>
          <p:nvPr/>
        </p:nvSpPr>
        <p:spPr>
          <a:xfrm>
            <a:off x="8954582" y="2142087"/>
            <a:ext cx="3069773" cy="646331"/>
          </a:xfrm>
          <a:prstGeom prst="rect">
            <a:avLst/>
          </a:prstGeom>
          <a:noFill/>
        </p:spPr>
        <p:txBody>
          <a:bodyPr wrap="square" rtlCol="0">
            <a:spAutoFit/>
          </a:bodyPr>
          <a:lstStyle/>
          <a:p>
            <a:r>
              <a:rPr lang="en-US" dirty="0">
                <a:solidFill>
                  <a:schemeClr val="bg1"/>
                </a:solidFill>
              </a:rPr>
              <a:t>Step 1: Insert new contracts for the FY. </a:t>
            </a:r>
          </a:p>
        </p:txBody>
      </p:sp>
    </p:spTree>
    <p:extLst>
      <p:ext uri="{BB962C8B-B14F-4D97-AF65-F5344CB8AC3E}">
        <p14:creationId xmlns:p14="http://schemas.microsoft.com/office/powerpoint/2010/main" val="3563242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F36C85-3552-4BE3-ACC5-02EA889B284C}"/>
              </a:ext>
            </a:extLst>
          </p:cNvPr>
          <p:cNvSpPr>
            <a:spLocks noGrp="1"/>
          </p:cNvSpPr>
          <p:nvPr>
            <p:ph type="ftr" sz="quarter" idx="11"/>
          </p:nvPr>
        </p:nvSpPr>
        <p:spPr/>
        <p:txBody>
          <a:bodyPr/>
          <a:lstStyle/>
          <a:p>
            <a:pPr>
              <a:defRPr/>
            </a:pPr>
            <a:r>
              <a:rPr lang="en-US"/>
              <a:t>For Internal Training Purposes Only</a:t>
            </a:r>
          </a:p>
        </p:txBody>
      </p:sp>
      <p:sp>
        <p:nvSpPr>
          <p:cNvPr id="78853" name="TextBox 6">
            <a:extLst>
              <a:ext uri="{FF2B5EF4-FFF2-40B4-BE49-F238E27FC236}">
                <a16:creationId xmlns:a16="http://schemas.microsoft.com/office/drawing/2014/main" id="{8E82B790-5F18-479E-867D-91F94577B76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F4C015A8-7416-DB54-4514-37EB4C533428}"/>
              </a:ext>
            </a:extLst>
          </p:cNvPr>
          <p:cNvSpPr>
            <a:spLocks noGrp="1"/>
          </p:cNvSpPr>
          <p:nvPr>
            <p:ph type="sldNum" sz="quarter" idx="12"/>
          </p:nvPr>
        </p:nvSpPr>
        <p:spPr/>
        <p:txBody>
          <a:bodyPr/>
          <a:lstStyle/>
          <a:p>
            <a:fld id="{67C030F3-AF27-4921-B0F4-8B1F55AEDAD5}" type="slidenum">
              <a:rPr lang="en-US" smtClean="0"/>
              <a:t>26</a:t>
            </a:fld>
            <a:endParaRPr lang="en-US" dirty="0"/>
          </a:p>
        </p:txBody>
      </p:sp>
      <p:sp>
        <p:nvSpPr>
          <p:cNvPr id="8" name="Title 1">
            <a:extLst>
              <a:ext uri="{FF2B5EF4-FFF2-40B4-BE49-F238E27FC236}">
                <a16:creationId xmlns:a16="http://schemas.microsoft.com/office/drawing/2014/main" id="{15499579-BE9C-362C-D91E-E52EB4F4E4FB}"/>
              </a:ext>
            </a:extLst>
          </p:cNvPr>
          <p:cNvSpPr txBox="1">
            <a:spLocks/>
          </p:cNvSpPr>
          <p:nvPr/>
        </p:nvSpPr>
        <p:spPr>
          <a:xfrm>
            <a:off x="6902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Form 3 Portal – Adding New Contracts</a:t>
            </a:r>
          </a:p>
        </p:txBody>
      </p:sp>
      <p:pic>
        <p:nvPicPr>
          <p:cNvPr id="10" name="Content Placeholder 9">
            <a:extLst>
              <a:ext uri="{FF2B5EF4-FFF2-40B4-BE49-F238E27FC236}">
                <a16:creationId xmlns:a16="http://schemas.microsoft.com/office/drawing/2014/main" id="{A1015574-A5FE-E13A-8E22-49D84F2D442C}"/>
              </a:ext>
            </a:extLst>
          </p:cNvPr>
          <p:cNvPicPr>
            <a:picLocks noGrp="1" noChangeAspect="1"/>
          </p:cNvPicPr>
          <p:nvPr>
            <p:ph idx="1"/>
          </p:nvPr>
        </p:nvPicPr>
        <p:blipFill>
          <a:blip r:embed="rId2"/>
          <a:stretch>
            <a:fillRect/>
          </a:stretch>
        </p:blipFill>
        <p:spPr>
          <a:xfrm>
            <a:off x="761357" y="1441623"/>
            <a:ext cx="7347588" cy="4351338"/>
          </a:xfrm>
        </p:spPr>
      </p:pic>
      <p:sp>
        <p:nvSpPr>
          <p:cNvPr id="7" name="Rectangle 6">
            <a:extLst>
              <a:ext uri="{FF2B5EF4-FFF2-40B4-BE49-F238E27FC236}">
                <a16:creationId xmlns:a16="http://schemas.microsoft.com/office/drawing/2014/main" id="{F4588F4B-8AA3-854D-6CF5-8EB34C0A2C62}"/>
              </a:ext>
            </a:extLst>
          </p:cNvPr>
          <p:cNvSpPr/>
          <p:nvPr/>
        </p:nvSpPr>
        <p:spPr>
          <a:xfrm>
            <a:off x="8921925" y="2064330"/>
            <a:ext cx="3069773" cy="1114706"/>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E51EF4-3C15-CE84-B2A9-D596CCB61B94}"/>
              </a:ext>
            </a:extLst>
          </p:cNvPr>
          <p:cNvSpPr/>
          <p:nvPr/>
        </p:nvSpPr>
        <p:spPr>
          <a:xfrm>
            <a:off x="681745" y="5183267"/>
            <a:ext cx="4683095" cy="1486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427FBD-457B-DB5B-BB4B-ACB34EB0023C}"/>
              </a:ext>
            </a:extLst>
          </p:cNvPr>
          <p:cNvSpPr txBox="1"/>
          <p:nvPr/>
        </p:nvSpPr>
        <p:spPr>
          <a:xfrm>
            <a:off x="9075634" y="2170632"/>
            <a:ext cx="2726108" cy="923330"/>
          </a:xfrm>
          <a:prstGeom prst="rect">
            <a:avLst/>
          </a:prstGeom>
          <a:noFill/>
        </p:spPr>
        <p:txBody>
          <a:bodyPr wrap="square" rtlCol="0">
            <a:spAutoFit/>
          </a:bodyPr>
          <a:lstStyle/>
          <a:p>
            <a:r>
              <a:rPr lang="en-US" dirty="0">
                <a:solidFill>
                  <a:schemeClr val="bg1"/>
                </a:solidFill>
              </a:rPr>
              <a:t>Step 2: Enter contract data. Fields with red asterisk (*) are required.</a:t>
            </a:r>
          </a:p>
        </p:txBody>
      </p:sp>
      <p:sp>
        <p:nvSpPr>
          <p:cNvPr id="5" name="Arrow: Down 4">
            <a:extLst>
              <a:ext uri="{FF2B5EF4-FFF2-40B4-BE49-F238E27FC236}">
                <a16:creationId xmlns:a16="http://schemas.microsoft.com/office/drawing/2014/main" id="{92DDD0C0-57C2-E9B8-38A3-AD353484A5C6}"/>
              </a:ext>
            </a:extLst>
          </p:cNvPr>
          <p:cNvSpPr/>
          <p:nvPr/>
        </p:nvSpPr>
        <p:spPr>
          <a:xfrm rot="2297016">
            <a:off x="4825801" y="2267785"/>
            <a:ext cx="538385" cy="647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92FB896-4190-4667-8C54-E2A90409F9E0}"/>
              </a:ext>
            </a:extLst>
          </p:cNvPr>
          <p:cNvSpPr/>
          <p:nvPr/>
        </p:nvSpPr>
        <p:spPr>
          <a:xfrm rot="8979772">
            <a:off x="1616330" y="3848801"/>
            <a:ext cx="538385" cy="12693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CBA1B-4AB4-0470-7C98-DA975D06558E}"/>
              </a:ext>
            </a:extLst>
          </p:cNvPr>
          <p:cNvSpPr txBox="1"/>
          <p:nvPr/>
        </p:nvSpPr>
        <p:spPr>
          <a:xfrm>
            <a:off x="690291" y="5211720"/>
            <a:ext cx="4683095" cy="1323439"/>
          </a:xfrm>
          <a:prstGeom prst="rect">
            <a:avLst/>
          </a:prstGeom>
          <a:noFill/>
        </p:spPr>
        <p:txBody>
          <a:bodyPr wrap="square" rtlCol="0">
            <a:spAutoFit/>
          </a:bodyPr>
          <a:lstStyle/>
          <a:p>
            <a:r>
              <a:rPr lang="en-US" sz="1600" b="1" u="sng" dirty="0"/>
              <a:t>Note: </a:t>
            </a:r>
            <a:r>
              <a:rPr lang="en-US" sz="1600" dirty="0"/>
              <a:t>For direct voucher (DV) or credit card (CC) payments, consolidate multiple amounts for individual vendors (i.e. Rudolph Office Supplies) and indicate in the contract ID the type of payment, DV or CC. Use FY dates for Start and Expiration Dates. </a:t>
            </a:r>
          </a:p>
        </p:txBody>
      </p:sp>
      <p:sp>
        <p:nvSpPr>
          <p:cNvPr id="13" name="Rectangle 12">
            <a:extLst>
              <a:ext uri="{FF2B5EF4-FFF2-40B4-BE49-F238E27FC236}">
                <a16:creationId xmlns:a16="http://schemas.microsoft.com/office/drawing/2014/main" id="{45052F4C-26DC-0C53-0A33-073A9991D9DD}"/>
              </a:ext>
            </a:extLst>
          </p:cNvPr>
          <p:cNvSpPr/>
          <p:nvPr/>
        </p:nvSpPr>
        <p:spPr>
          <a:xfrm>
            <a:off x="5092363" y="1019565"/>
            <a:ext cx="3485754" cy="1099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1B579A-7F6F-2448-B14D-8AAB293A40D9}"/>
              </a:ext>
            </a:extLst>
          </p:cNvPr>
          <p:cNvSpPr txBox="1"/>
          <p:nvPr/>
        </p:nvSpPr>
        <p:spPr>
          <a:xfrm>
            <a:off x="5092363" y="1019565"/>
            <a:ext cx="3606325" cy="1077218"/>
          </a:xfrm>
          <a:prstGeom prst="rect">
            <a:avLst/>
          </a:prstGeom>
          <a:noFill/>
        </p:spPr>
        <p:txBody>
          <a:bodyPr wrap="square" rtlCol="0">
            <a:spAutoFit/>
          </a:bodyPr>
          <a:lstStyle/>
          <a:p>
            <a:r>
              <a:rPr lang="en-US" sz="1600" b="1" u="sng" dirty="0"/>
              <a:t>Click</a:t>
            </a:r>
            <a:r>
              <a:rPr lang="en-US" sz="1600" dirty="0"/>
              <a:t> SAVE after all data has been input. Hitting the ENTER key will not save your data you MUST hit the SAVE button. To move to next record hit NEW.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C9487C3-D6AE-4380-927B-762CBE9FA04E}"/>
              </a:ext>
            </a:extLst>
          </p:cNvPr>
          <p:cNvSpPr>
            <a:spLocks noGrp="1"/>
          </p:cNvSpPr>
          <p:nvPr>
            <p:ph type="title"/>
          </p:nvPr>
        </p:nvSpPr>
        <p:spPr>
          <a:xfrm>
            <a:off x="374650" y="0"/>
            <a:ext cx="10515600" cy="1325563"/>
          </a:xfrm>
        </p:spPr>
        <p:txBody>
          <a:bodyPr/>
          <a:lstStyle/>
          <a:p>
            <a:r>
              <a:rPr lang="en-US" altLang="en-US" dirty="0"/>
              <a:t>Form 3 Portal – Adding New Contracts</a:t>
            </a:r>
          </a:p>
        </p:txBody>
      </p:sp>
      <p:sp>
        <p:nvSpPr>
          <p:cNvPr id="4" name="Footer Placeholder 3">
            <a:extLst>
              <a:ext uri="{FF2B5EF4-FFF2-40B4-BE49-F238E27FC236}">
                <a16:creationId xmlns:a16="http://schemas.microsoft.com/office/drawing/2014/main" id="{F7B824D4-BE75-4750-9F4B-9BB8758C7139}"/>
              </a:ext>
            </a:extLst>
          </p:cNvPr>
          <p:cNvSpPr>
            <a:spLocks noGrp="1"/>
          </p:cNvSpPr>
          <p:nvPr>
            <p:ph type="ftr" sz="quarter" idx="11"/>
          </p:nvPr>
        </p:nvSpPr>
        <p:spPr/>
        <p:txBody>
          <a:bodyPr/>
          <a:lstStyle/>
          <a:p>
            <a:pPr>
              <a:defRPr/>
            </a:pPr>
            <a:r>
              <a:rPr lang="en-US" dirty="0"/>
              <a:t>For Internal Training Purposes Only</a:t>
            </a:r>
          </a:p>
        </p:txBody>
      </p:sp>
      <p:sp>
        <p:nvSpPr>
          <p:cNvPr id="79877" name="TextBox 6">
            <a:extLst>
              <a:ext uri="{FF2B5EF4-FFF2-40B4-BE49-F238E27FC236}">
                <a16:creationId xmlns:a16="http://schemas.microsoft.com/office/drawing/2014/main" id="{692DCC63-5E8B-463A-9E25-4CC10CA5A7AA}"/>
              </a:ext>
            </a:extLst>
          </p:cNvPr>
          <p:cNvSpPr txBox="1">
            <a:spLocks noChangeArrowheads="1"/>
          </p:cNvSpPr>
          <p:nvPr/>
        </p:nvSpPr>
        <p:spPr bwMode="auto">
          <a:xfrm>
            <a:off x="7209994" y="6152209"/>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B05B5B0C-378B-FAB4-CD64-14BD37A1E22D}"/>
              </a:ext>
            </a:extLst>
          </p:cNvPr>
          <p:cNvSpPr>
            <a:spLocks noGrp="1"/>
          </p:cNvSpPr>
          <p:nvPr>
            <p:ph type="sldNum" sz="quarter" idx="12"/>
          </p:nvPr>
        </p:nvSpPr>
        <p:spPr/>
        <p:txBody>
          <a:bodyPr/>
          <a:lstStyle/>
          <a:p>
            <a:fld id="{67C030F3-AF27-4921-B0F4-8B1F55AEDAD5}" type="slidenum">
              <a:rPr lang="en-US" smtClean="0"/>
              <a:t>27</a:t>
            </a:fld>
            <a:endParaRPr lang="en-US" dirty="0"/>
          </a:p>
        </p:txBody>
      </p:sp>
      <p:pic>
        <p:nvPicPr>
          <p:cNvPr id="12" name="Content Placeholder 11">
            <a:extLst>
              <a:ext uri="{FF2B5EF4-FFF2-40B4-BE49-F238E27FC236}">
                <a16:creationId xmlns:a16="http://schemas.microsoft.com/office/drawing/2014/main" id="{007C9409-0EFB-679D-50DB-6DDFC84A6898}"/>
              </a:ext>
            </a:extLst>
          </p:cNvPr>
          <p:cNvPicPr>
            <a:picLocks noGrp="1" noChangeAspect="1"/>
          </p:cNvPicPr>
          <p:nvPr>
            <p:ph idx="1"/>
          </p:nvPr>
        </p:nvPicPr>
        <p:blipFill>
          <a:blip r:embed="rId2"/>
          <a:stretch>
            <a:fillRect/>
          </a:stretch>
        </p:blipFill>
        <p:spPr>
          <a:xfrm>
            <a:off x="601360" y="1208882"/>
            <a:ext cx="7885836" cy="4706144"/>
          </a:xfrm>
        </p:spPr>
      </p:pic>
      <p:sp>
        <p:nvSpPr>
          <p:cNvPr id="16" name="Rectangle 15">
            <a:extLst>
              <a:ext uri="{FF2B5EF4-FFF2-40B4-BE49-F238E27FC236}">
                <a16:creationId xmlns:a16="http://schemas.microsoft.com/office/drawing/2014/main" id="{3A822644-D738-0008-1583-2ED6683738CA}"/>
              </a:ext>
            </a:extLst>
          </p:cNvPr>
          <p:cNvSpPr/>
          <p:nvPr/>
        </p:nvSpPr>
        <p:spPr>
          <a:xfrm>
            <a:off x="9076074" y="1701342"/>
            <a:ext cx="2866016" cy="82599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A2B657-ACB9-2DD8-4148-8D5984079893}"/>
              </a:ext>
            </a:extLst>
          </p:cNvPr>
          <p:cNvSpPr txBox="1"/>
          <p:nvPr/>
        </p:nvSpPr>
        <p:spPr>
          <a:xfrm>
            <a:off x="9155347" y="1789702"/>
            <a:ext cx="2743200" cy="646331"/>
          </a:xfrm>
          <a:prstGeom prst="rect">
            <a:avLst/>
          </a:prstGeom>
          <a:noFill/>
        </p:spPr>
        <p:txBody>
          <a:bodyPr wrap="square" rtlCol="0">
            <a:spAutoFit/>
          </a:bodyPr>
          <a:lstStyle/>
          <a:p>
            <a:r>
              <a:rPr lang="en-US" dirty="0">
                <a:solidFill>
                  <a:schemeClr val="bg1"/>
                </a:solidFill>
              </a:rPr>
              <a:t>Step 3: Enter subcontractor data if applicable.</a:t>
            </a:r>
          </a:p>
        </p:txBody>
      </p:sp>
      <p:sp>
        <p:nvSpPr>
          <p:cNvPr id="14" name="Oval 13">
            <a:extLst>
              <a:ext uri="{FF2B5EF4-FFF2-40B4-BE49-F238E27FC236}">
                <a16:creationId xmlns:a16="http://schemas.microsoft.com/office/drawing/2014/main" id="{FD81A6C6-4A73-6DF7-F387-BA0581FAE51F}"/>
              </a:ext>
            </a:extLst>
          </p:cNvPr>
          <p:cNvSpPr/>
          <p:nvPr/>
        </p:nvSpPr>
        <p:spPr>
          <a:xfrm>
            <a:off x="675118" y="3546504"/>
            <a:ext cx="1444239" cy="2926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2BB48C-DDE1-F9DE-31E5-8962018DA724}"/>
              </a:ext>
            </a:extLst>
          </p:cNvPr>
          <p:cNvSpPr/>
          <p:nvPr/>
        </p:nvSpPr>
        <p:spPr>
          <a:xfrm>
            <a:off x="2511243" y="5634759"/>
            <a:ext cx="991312" cy="265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F717CC-FA31-7A89-CB86-58A7C15CEE26}"/>
              </a:ext>
            </a:extLst>
          </p:cNvPr>
          <p:cNvSpPr/>
          <p:nvPr/>
        </p:nvSpPr>
        <p:spPr>
          <a:xfrm>
            <a:off x="7447815" y="4219874"/>
            <a:ext cx="2709832"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1353E99-A25A-9062-6F3B-7178B7DC5C92}"/>
              </a:ext>
            </a:extLst>
          </p:cNvPr>
          <p:cNvSpPr txBox="1"/>
          <p:nvPr/>
        </p:nvSpPr>
        <p:spPr>
          <a:xfrm>
            <a:off x="7616114" y="4233328"/>
            <a:ext cx="2541533" cy="923330"/>
          </a:xfrm>
          <a:prstGeom prst="rect">
            <a:avLst/>
          </a:prstGeom>
          <a:noFill/>
        </p:spPr>
        <p:txBody>
          <a:bodyPr wrap="square" rtlCol="0">
            <a:spAutoFit/>
          </a:bodyPr>
          <a:lstStyle/>
          <a:p>
            <a:r>
              <a:rPr lang="en-US" b="1" u="sng" dirty="0"/>
              <a:t>Click </a:t>
            </a:r>
            <a:r>
              <a:rPr lang="en-US" dirty="0"/>
              <a:t>“Add subcontractor data” once the data is entered </a:t>
            </a:r>
            <a:r>
              <a:rPr lang="en-US" b="1" u="sng" dirty="0"/>
              <a:t>Click </a:t>
            </a:r>
            <a:r>
              <a:rPr lang="en-US" dirty="0"/>
              <a:t>SAVE.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C9C49BE5-C2D7-A280-0E3C-61CA2086DF29}"/>
              </a:ext>
            </a:extLst>
          </p:cNvPr>
          <p:cNvPicPr>
            <a:picLocks noChangeAspect="1"/>
          </p:cNvPicPr>
          <p:nvPr/>
        </p:nvPicPr>
        <p:blipFill rotWithShape="1">
          <a:blip r:embed="rId2">
            <a:extLst>
              <a:ext uri="{28A0092B-C50C-407E-A947-70E740481C1C}">
                <a14:useLocalDpi xmlns:a14="http://schemas.microsoft.com/office/drawing/2010/main" val="0"/>
              </a:ext>
            </a:extLst>
          </a:blip>
          <a:srcRect t="7919" r="13818" b="117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EBF66B-1DDD-B361-52EF-03A63595A124}"/>
              </a:ext>
            </a:extLst>
          </p:cNvPr>
          <p:cNvSpPr>
            <a:spLocks noGrp="1"/>
          </p:cNvSpPr>
          <p:nvPr>
            <p:ph type="ctrTitle"/>
          </p:nvPr>
        </p:nvSpPr>
        <p:spPr>
          <a:xfrm>
            <a:off x="477981" y="1122363"/>
            <a:ext cx="4023360" cy="3204134"/>
          </a:xfrm>
        </p:spPr>
        <p:txBody>
          <a:bodyPr anchor="b">
            <a:normAutofit/>
          </a:bodyPr>
          <a:lstStyle/>
          <a:p>
            <a:pPr algn="l"/>
            <a:r>
              <a:rPr lang="en-US" sz="4800"/>
              <a:t>Template Import Method</a:t>
            </a:r>
          </a:p>
        </p:txBody>
      </p:sp>
      <p:sp>
        <p:nvSpPr>
          <p:cNvPr id="3" name="Subtitle 2">
            <a:extLst>
              <a:ext uri="{FF2B5EF4-FFF2-40B4-BE49-F238E27FC236}">
                <a16:creationId xmlns:a16="http://schemas.microsoft.com/office/drawing/2014/main" id="{4CC3710D-1D0C-EDED-B6B3-F8975C55616A}"/>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362E128-B2E3-F862-B616-DF2656DA043A}"/>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97126CAB-C665-BEB0-3BE5-C68BC471A13C}"/>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28</a:t>
            </a:fld>
            <a:endParaRPr lang="en-US">
              <a:solidFill>
                <a:schemeClr val="tx1"/>
              </a:solidFill>
            </a:endParaRPr>
          </a:p>
        </p:txBody>
      </p:sp>
    </p:spTree>
    <p:extLst>
      <p:ext uri="{BB962C8B-B14F-4D97-AF65-F5344CB8AC3E}">
        <p14:creationId xmlns:p14="http://schemas.microsoft.com/office/powerpoint/2010/main" val="210705724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607FB3-1981-CBAA-8DC8-D1122A782D23}"/>
              </a:ext>
            </a:extLst>
          </p:cNvPr>
          <p:cNvPicPr>
            <a:picLocks noChangeAspect="1"/>
          </p:cNvPicPr>
          <p:nvPr/>
        </p:nvPicPr>
        <p:blipFill>
          <a:blip r:embed="rId2"/>
          <a:stretch>
            <a:fillRect/>
          </a:stretch>
        </p:blipFill>
        <p:spPr>
          <a:xfrm>
            <a:off x="271518" y="1007810"/>
            <a:ext cx="9710682" cy="5091364"/>
          </a:xfrm>
          <a:prstGeom prst="rect">
            <a:avLst/>
          </a:prstGeom>
        </p:spPr>
      </p:pic>
      <p:sp>
        <p:nvSpPr>
          <p:cNvPr id="8" name="Rectangle 7">
            <a:extLst>
              <a:ext uri="{FF2B5EF4-FFF2-40B4-BE49-F238E27FC236}">
                <a16:creationId xmlns:a16="http://schemas.microsoft.com/office/drawing/2014/main" id="{B2A2399A-4D0C-CE5E-E8BC-12B68C35804A}"/>
              </a:ext>
            </a:extLst>
          </p:cNvPr>
          <p:cNvSpPr/>
          <p:nvPr/>
        </p:nvSpPr>
        <p:spPr>
          <a:xfrm>
            <a:off x="7046913" y="2603968"/>
            <a:ext cx="5042018" cy="189904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0898" name="Title 1">
            <a:extLst>
              <a:ext uri="{FF2B5EF4-FFF2-40B4-BE49-F238E27FC236}">
                <a16:creationId xmlns:a16="http://schemas.microsoft.com/office/drawing/2014/main" id="{BAA4C9A6-E9B6-4084-9BB6-CC47B16ECCDD}"/>
              </a:ext>
            </a:extLst>
          </p:cNvPr>
          <p:cNvSpPr>
            <a:spLocks noGrp="1"/>
          </p:cNvSpPr>
          <p:nvPr>
            <p:ph type="title"/>
          </p:nvPr>
        </p:nvSpPr>
        <p:spPr>
          <a:xfrm>
            <a:off x="504914" y="43691"/>
            <a:ext cx="10515600" cy="1325563"/>
          </a:xfrm>
        </p:spPr>
        <p:txBody>
          <a:bodyPr/>
          <a:lstStyle/>
          <a:p>
            <a:r>
              <a:rPr lang="en-US" altLang="en-US" dirty="0"/>
              <a:t>Form 3 Portal – Entering Contract Data</a:t>
            </a:r>
          </a:p>
        </p:txBody>
      </p:sp>
      <p:sp>
        <p:nvSpPr>
          <p:cNvPr id="3" name="Content Placeholder 2">
            <a:extLst>
              <a:ext uri="{FF2B5EF4-FFF2-40B4-BE49-F238E27FC236}">
                <a16:creationId xmlns:a16="http://schemas.microsoft.com/office/drawing/2014/main" id="{D219C121-1BED-47C1-B084-640502DA5742}"/>
              </a:ext>
            </a:extLst>
          </p:cNvPr>
          <p:cNvSpPr>
            <a:spLocks noGrp="1"/>
          </p:cNvSpPr>
          <p:nvPr>
            <p:ph idx="1"/>
          </p:nvPr>
        </p:nvSpPr>
        <p:spPr>
          <a:xfrm>
            <a:off x="7168712" y="2744498"/>
            <a:ext cx="4920219" cy="1617987"/>
          </a:xfrm>
        </p:spPr>
        <p:txBody>
          <a:bodyPr rtlCol="0">
            <a:normAutofit fontScale="85000" lnSpcReduction="20000"/>
          </a:bodyPr>
          <a:lstStyle/>
          <a:p>
            <a:pPr marL="0" indent="0" fontAlgn="auto">
              <a:spcAft>
                <a:spcPts val="0"/>
              </a:spcAft>
              <a:buNone/>
              <a:defRPr/>
            </a:pPr>
            <a:r>
              <a:rPr lang="en-US" sz="2400" dirty="0">
                <a:solidFill>
                  <a:schemeClr val="bg1"/>
                </a:solidFill>
              </a:rPr>
              <a:t>Step 1: Utilize the Form 3 Data Template (Excel Sheet) found in the MBE Reporting Toolkit.</a:t>
            </a:r>
          </a:p>
          <a:p>
            <a:pPr marL="0" indent="0" fontAlgn="auto">
              <a:spcAft>
                <a:spcPts val="0"/>
              </a:spcAft>
              <a:buNone/>
              <a:defRPr/>
            </a:pPr>
            <a:r>
              <a:rPr lang="en-US" sz="2400" dirty="0">
                <a:solidFill>
                  <a:schemeClr val="bg1"/>
                </a:solidFill>
              </a:rPr>
              <a:t>MBE Reporting Toolkit Link: (</a:t>
            </a:r>
            <a:r>
              <a:rPr lang="en-US" sz="24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https://gomdsmallbiz.maryland.gov/Pages/Reporting-Tool-MBE.aspx</a:t>
            </a:r>
            <a:r>
              <a:rPr lang="en-US" sz="2400" dirty="0">
                <a:solidFill>
                  <a:schemeClr val="accent1">
                    <a:lumMod val="60000"/>
                    <a:lumOff val="40000"/>
                  </a:schemeClr>
                </a:solidFill>
              </a:rPr>
              <a:t> </a:t>
            </a:r>
            <a:r>
              <a:rPr lang="en-US" sz="2400" dirty="0">
                <a:solidFill>
                  <a:schemeClr val="bg1"/>
                </a:solidFill>
              </a:rPr>
              <a:t>)</a:t>
            </a:r>
          </a:p>
        </p:txBody>
      </p:sp>
      <p:sp>
        <p:nvSpPr>
          <p:cNvPr id="4" name="Footer Placeholder 3">
            <a:extLst>
              <a:ext uri="{FF2B5EF4-FFF2-40B4-BE49-F238E27FC236}">
                <a16:creationId xmlns:a16="http://schemas.microsoft.com/office/drawing/2014/main" id="{74659835-DDD6-4ACD-8D2F-D08C1E1E2081}"/>
              </a:ext>
            </a:extLst>
          </p:cNvPr>
          <p:cNvSpPr>
            <a:spLocks noGrp="1"/>
          </p:cNvSpPr>
          <p:nvPr>
            <p:ph type="ftr" sz="quarter" idx="11"/>
          </p:nvPr>
        </p:nvSpPr>
        <p:spPr/>
        <p:txBody>
          <a:bodyPr/>
          <a:lstStyle/>
          <a:p>
            <a:pPr>
              <a:defRPr/>
            </a:pPr>
            <a:r>
              <a:rPr lang="en-US"/>
              <a:t>For Internal Training Purposes Only</a:t>
            </a:r>
          </a:p>
        </p:txBody>
      </p:sp>
      <p:sp>
        <p:nvSpPr>
          <p:cNvPr id="80901" name="TextBox 6">
            <a:extLst>
              <a:ext uri="{FF2B5EF4-FFF2-40B4-BE49-F238E27FC236}">
                <a16:creationId xmlns:a16="http://schemas.microsoft.com/office/drawing/2014/main" id="{EEA147DE-9CC3-480B-A457-1CF19723F6C8}"/>
              </a:ext>
            </a:extLst>
          </p:cNvPr>
          <p:cNvSpPr txBox="1">
            <a:spLocks noChangeArrowheads="1"/>
          </p:cNvSpPr>
          <p:nvPr/>
        </p:nvSpPr>
        <p:spPr bwMode="auto">
          <a:xfrm>
            <a:off x="7046913" y="6184899"/>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CAE75432-FEE0-DDDB-A31D-6BA4B4130B57}"/>
              </a:ext>
            </a:extLst>
          </p:cNvPr>
          <p:cNvSpPr>
            <a:spLocks noGrp="1"/>
          </p:cNvSpPr>
          <p:nvPr>
            <p:ph type="sldNum" sz="quarter" idx="12"/>
          </p:nvPr>
        </p:nvSpPr>
        <p:spPr/>
        <p:txBody>
          <a:bodyPr/>
          <a:lstStyle/>
          <a:p>
            <a:fld id="{67C030F3-AF27-4921-B0F4-8B1F55AEDAD5}"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y&#10;&#10;Description automatically generated">
            <a:extLst>
              <a:ext uri="{FF2B5EF4-FFF2-40B4-BE49-F238E27FC236}">
                <a16:creationId xmlns:a16="http://schemas.microsoft.com/office/drawing/2014/main" id="{7E92F288-B64D-05CD-EA86-A3C93C296170}"/>
              </a:ext>
            </a:extLst>
          </p:cNvPr>
          <p:cNvPicPr>
            <a:picLocks noChangeAspect="1"/>
          </p:cNvPicPr>
          <p:nvPr/>
        </p:nvPicPr>
        <p:blipFill rotWithShape="1">
          <a:blip r:embed="rId2">
            <a:extLst>
              <a:ext uri="{28A0092B-C50C-407E-A947-70E740481C1C}">
                <a14:useLocalDpi xmlns:a14="http://schemas.microsoft.com/office/drawing/2010/main" val="0"/>
              </a:ext>
            </a:extLst>
          </a:blip>
          <a:srcRect r="5200"/>
          <a:stretch/>
        </p:blipFill>
        <p:spPr>
          <a:xfrm>
            <a:off x="3523488" y="10"/>
            <a:ext cx="8668512" cy="6857990"/>
          </a:xfrm>
          <a:prstGeom prst="rect">
            <a:avLst/>
          </a:prstGeom>
          <a:gradFill>
            <a:gsLst>
              <a:gs pos="83000">
                <a:srgbClr val="DBD4CF"/>
              </a:gs>
              <a:gs pos="100000">
                <a:srgbClr val="DED7D2"/>
              </a:gs>
              <a:gs pos="69000">
                <a:schemeClr val="tx2">
                  <a:lumMod val="25000"/>
                  <a:lumOff val="75000"/>
                </a:schemeClr>
              </a:gs>
              <a:gs pos="0">
                <a:schemeClr val="bg1">
                  <a:lumMod val="95000"/>
                </a:schemeClr>
              </a:gs>
              <a:gs pos="100000">
                <a:schemeClr val="bg1"/>
              </a:gs>
            </a:gsLst>
            <a:lin ang="5400000" scaled="1"/>
          </a:gradFill>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1CC2EE-D60C-CD86-1316-8E551C612C2F}"/>
              </a:ext>
            </a:extLst>
          </p:cNvPr>
          <p:cNvSpPr>
            <a:spLocks noGrp="1"/>
          </p:cNvSpPr>
          <p:nvPr>
            <p:ph type="ctrTitle"/>
          </p:nvPr>
        </p:nvSpPr>
        <p:spPr>
          <a:xfrm>
            <a:off x="477981" y="1122363"/>
            <a:ext cx="4023360" cy="3204134"/>
          </a:xfrm>
        </p:spPr>
        <p:txBody>
          <a:bodyPr anchor="b">
            <a:normAutofit/>
          </a:bodyPr>
          <a:lstStyle/>
          <a:p>
            <a:pPr algn="l"/>
            <a:r>
              <a:rPr lang="en-US" sz="4800"/>
              <a:t>General Overview</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EBB62A9-2E18-6B54-BFB7-60C04491A8BF}"/>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4" name="Slide Number Placeholder 3">
            <a:extLst>
              <a:ext uri="{FF2B5EF4-FFF2-40B4-BE49-F238E27FC236}">
                <a16:creationId xmlns:a16="http://schemas.microsoft.com/office/drawing/2014/main" id="{5E53E4BE-3C7B-105A-46C1-650F3433F290}"/>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3</a:t>
            </a:fld>
            <a:endParaRPr lang="en-US">
              <a:solidFill>
                <a:schemeClr val="tx1"/>
              </a:solidFill>
            </a:endParaRPr>
          </a:p>
        </p:txBody>
      </p:sp>
    </p:spTree>
    <p:extLst>
      <p:ext uri="{BB962C8B-B14F-4D97-AF65-F5344CB8AC3E}">
        <p14:creationId xmlns:p14="http://schemas.microsoft.com/office/powerpoint/2010/main" val="410899768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E068-6BA9-7FCD-3BFE-AFB90ECCDDF9}"/>
              </a:ext>
            </a:extLst>
          </p:cNvPr>
          <p:cNvSpPr>
            <a:spLocks noGrp="1"/>
          </p:cNvSpPr>
          <p:nvPr>
            <p:ph type="title"/>
          </p:nvPr>
        </p:nvSpPr>
        <p:spPr/>
        <p:txBody>
          <a:bodyPr/>
          <a:lstStyle/>
          <a:p>
            <a:r>
              <a:rPr lang="en-US" dirty="0"/>
              <a:t>Form 3 Portal- </a:t>
            </a:r>
            <a:r>
              <a:rPr lang="en-US" altLang="en-US" dirty="0"/>
              <a:t>Entering Contract Data</a:t>
            </a:r>
            <a:endParaRPr lang="en-US" dirty="0"/>
          </a:p>
        </p:txBody>
      </p:sp>
      <p:sp>
        <p:nvSpPr>
          <p:cNvPr id="4" name="Footer Placeholder 3">
            <a:extLst>
              <a:ext uri="{FF2B5EF4-FFF2-40B4-BE49-F238E27FC236}">
                <a16:creationId xmlns:a16="http://schemas.microsoft.com/office/drawing/2014/main" id="{2EFCF3EE-47A8-77BE-DC78-E78F232E0575}"/>
              </a:ext>
            </a:extLst>
          </p:cNvPr>
          <p:cNvSpPr>
            <a:spLocks noGrp="1"/>
          </p:cNvSpPr>
          <p:nvPr>
            <p:ph type="ftr" sz="quarter" idx="11"/>
          </p:nvPr>
        </p:nvSpPr>
        <p:spPr/>
        <p:txBody>
          <a:bodyPr/>
          <a:lstStyle/>
          <a:p>
            <a:r>
              <a:rPr lang="en-US"/>
              <a:t>For Internal Training Purposes Only</a:t>
            </a:r>
            <a:endParaRPr lang="en-US" dirty="0"/>
          </a:p>
        </p:txBody>
      </p:sp>
      <p:sp>
        <p:nvSpPr>
          <p:cNvPr id="5" name="Slide Number Placeholder 4">
            <a:extLst>
              <a:ext uri="{FF2B5EF4-FFF2-40B4-BE49-F238E27FC236}">
                <a16:creationId xmlns:a16="http://schemas.microsoft.com/office/drawing/2014/main" id="{4D3331E3-1E44-94F6-5EBD-8AB8137A878F}"/>
              </a:ext>
            </a:extLst>
          </p:cNvPr>
          <p:cNvSpPr>
            <a:spLocks noGrp="1"/>
          </p:cNvSpPr>
          <p:nvPr>
            <p:ph type="sldNum" sz="quarter" idx="12"/>
          </p:nvPr>
        </p:nvSpPr>
        <p:spPr/>
        <p:txBody>
          <a:bodyPr/>
          <a:lstStyle/>
          <a:p>
            <a:fld id="{67C030F3-AF27-4921-B0F4-8B1F55AEDAD5}" type="slidenum">
              <a:rPr lang="en-US" smtClean="0"/>
              <a:t>30</a:t>
            </a:fld>
            <a:endParaRPr lang="en-US" dirty="0"/>
          </a:p>
        </p:txBody>
      </p:sp>
      <p:pic>
        <p:nvPicPr>
          <p:cNvPr id="6" name="Picture 4">
            <a:extLst>
              <a:ext uri="{FF2B5EF4-FFF2-40B4-BE49-F238E27FC236}">
                <a16:creationId xmlns:a16="http://schemas.microsoft.com/office/drawing/2014/main" id="{89477B46-0929-87AE-3290-ECA9A4C4E9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 y="1690688"/>
            <a:ext cx="78105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D6EB3FD-58F2-7785-1B06-B5AFE226D1D3}"/>
              </a:ext>
            </a:extLst>
          </p:cNvPr>
          <p:cNvSpPr/>
          <p:nvPr/>
        </p:nvSpPr>
        <p:spPr>
          <a:xfrm>
            <a:off x="6887556" y="2547419"/>
            <a:ext cx="4749524"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8D17F2-16F7-5397-C7AF-C34DA157E9AD}"/>
              </a:ext>
            </a:extLst>
          </p:cNvPr>
          <p:cNvSpPr txBox="1"/>
          <p:nvPr/>
        </p:nvSpPr>
        <p:spPr>
          <a:xfrm>
            <a:off x="7023849" y="2547419"/>
            <a:ext cx="4613231" cy="2862322"/>
          </a:xfrm>
          <a:prstGeom prst="rect">
            <a:avLst/>
          </a:prstGeom>
          <a:noFill/>
        </p:spPr>
        <p:txBody>
          <a:bodyPr wrap="square" rtlCol="0">
            <a:spAutoFit/>
          </a:bodyPr>
          <a:lstStyle/>
          <a:p>
            <a:r>
              <a:rPr lang="en-US" sz="2000" b="1" u="sng" dirty="0"/>
              <a:t>Before entering data please note: </a:t>
            </a:r>
          </a:p>
          <a:p>
            <a:pPr marL="285750" indent="-285750">
              <a:buFont typeface="Arial" panose="020B0604020202020204" pitchFamily="34" charset="0"/>
              <a:buChar char="•"/>
            </a:pPr>
            <a:r>
              <a:rPr lang="en-US" sz="2000" dirty="0"/>
              <a:t>Make sure that MBE designations </a:t>
            </a:r>
            <a:r>
              <a:rPr lang="en-US" sz="2000" b="1" u="sng" dirty="0"/>
              <a:t>match </a:t>
            </a:r>
            <a:r>
              <a:rPr lang="en-US" sz="2000" dirty="0"/>
              <a:t>the list in the Reporting Manual.</a:t>
            </a:r>
          </a:p>
          <a:p>
            <a:pPr marL="285750" indent="-285750">
              <a:buFont typeface="Arial" panose="020B0604020202020204" pitchFamily="34" charset="0"/>
              <a:buChar char="•"/>
            </a:pPr>
            <a:r>
              <a:rPr lang="en-US" sz="2000" dirty="0"/>
              <a:t>Make sure that Prime IDs are </a:t>
            </a:r>
            <a:r>
              <a:rPr lang="en-US" sz="2000" b="1" u="sng" dirty="0"/>
              <a:t>unique for each</a:t>
            </a:r>
            <a:r>
              <a:rPr lang="en-US" sz="2000" dirty="0"/>
              <a:t> contract, DV, or CC transactions. </a:t>
            </a:r>
          </a:p>
          <a:p>
            <a:pPr marL="285750" indent="-285750">
              <a:buFont typeface="Arial" panose="020B0604020202020204" pitchFamily="34" charset="0"/>
              <a:buChar char="•"/>
            </a:pPr>
            <a:r>
              <a:rPr lang="en-US" sz="2000" dirty="0"/>
              <a:t>Be sure Prime ID </a:t>
            </a:r>
            <a:r>
              <a:rPr lang="en-US" sz="2000" b="1" u="sng" dirty="0"/>
              <a:t>matches</a:t>
            </a:r>
            <a:r>
              <a:rPr lang="en-US" sz="2000" dirty="0"/>
              <a:t> subcontractors paid under that contract.</a:t>
            </a:r>
          </a:p>
        </p:txBody>
      </p:sp>
    </p:spTree>
    <p:extLst>
      <p:ext uri="{BB962C8B-B14F-4D97-AF65-F5344CB8AC3E}">
        <p14:creationId xmlns:p14="http://schemas.microsoft.com/office/powerpoint/2010/main" val="747920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9FCD6E-2507-E0E0-9CD7-0DE90F472C79}"/>
              </a:ext>
            </a:extLst>
          </p:cNvPr>
          <p:cNvPicPr>
            <a:picLocks noChangeAspect="1"/>
          </p:cNvPicPr>
          <p:nvPr/>
        </p:nvPicPr>
        <p:blipFill>
          <a:blip r:embed="rId3"/>
          <a:stretch>
            <a:fillRect/>
          </a:stretch>
        </p:blipFill>
        <p:spPr>
          <a:xfrm>
            <a:off x="283463" y="1048114"/>
            <a:ext cx="10833219" cy="5308236"/>
          </a:xfrm>
          <a:prstGeom prst="rect">
            <a:avLst/>
          </a:prstGeom>
        </p:spPr>
      </p:pic>
      <p:sp>
        <p:nvSpPr>
          <p:cNvPr id="2" name="Title 1">
            <a:extLst>
              <a:ext uri="{FF2B5EF4-FFF2-40B4-BE49-F238E27FC236}">
                <a16:creationId xmlns:a16="http://schemas.microsoft.com/office/drawing/2014/main" id="{1D3C6109-EDC0-3060-4357-33077899EE8F}"/>
              </a:ext>
            </a:extLst>
          </p:cNvPr>
          <p:cNvSpPr>
            <a:spLocks noGrp="1"/>
          </p:cNvSpPr>
          <p:nvPr>
            <p:ph type="title"/>
          </p:nvPr>
        </p:nvSpPr>
        <p:spPr>
          <a:xfrm>
            <a:off x="442273" y="136525"/>
            <a:ext cx="10515600" cy="1325563"/>
          </a:xfrm>
        </p:spPr>
        <p:txBody>
          <a:bodyPr/>
          <a:lstStyle/>
          <a:p>
            <a:r>
              <a:rPr lang="en-US" altLang="en-US" dirty="0"/>
              <a:t>Form 3 Portal – Entering Contract Data</a:t>
            </a:r>
            <a:endParaRPr lang="en-US" dirty="0"/>
          </a:p>
        </p:txBody>
      </p:sp>
      <p:sp>
        <p:nvSpPr>
          <p:cNvPr id="4" name="Footer Placeholder 3">
            <a:extLst>
              <a:ext uri="{FF2B5EF4-FFF2-40B4-BE49-F238E27FC236}">
                <a16:creationId xmlns:a16="http://schemas.microsoft.com/office/drawing/2014/main" id="{21A805EC-A226-93D3-B024-378E10AEAE46}"/>
              </a:ext>
            </a:extLst>
          </p:cNvPr>
          <p:cNvSpPr>
            <a:spLocks noGrp="1"/>
          </p:cNvSpPr>
          <p:nvPr>
            <p:ph type="ftr" sz="quarter" idx="11"/>
          </p:nvPr>
        </p:nvSpPr>
        <p:spPr/>
        <p:txBody>
          <a:bodyPr/>
          <a:lstStyle/>
          <a:p>
            <a:r>
              <a:rPr lang="en-US" dirty="0"/>
              <a:t>For Internal Training Purposes Only</a:t>
            </a:r>
          </a:p>
        </p:txBody>
      </p:sp>
      <p:sp>
        <p:nvSpPr>
          <p:cNvPr id="5" name="Slide Number Placeholder 4">
            <a:extLst>
              <a:ext uri="{FF2B5EF4-FFF2-40B4-BE49-F238E27FC236}">
                <a16:creationId xmlns:a16="http://schemas.microsoft.com/office/drawing/2014/main" id="{12478DF1-D0E6-F57B-1018-34E0FC6FA4AE}"/>
              </a:ext>
            </a:extLst>
          </p:cNvPr>
          <p:cNvSpPr>
            <a:spLocks noGrp="1"/>
          </p:cNvSpPr>
          <p:nvPr>
            <p:ph type="sldNum" sz="quarter" idx="12"/>
          </p:nvPr>
        </p:nvSpPr>
        <p:spPr/>
        <p:txBody>
          <a:bodyPr/>
          <a:lstStyle/>
          <a:p>
            <a:fld id="{67C030F3-AF27-4921-B0F4-8B1F55AEDAD5}" type="slidenum">
              <a:rPr lang="en-US" smtClean="0"/>
              <a:t>31</a:t>
            </a:fld>
            <a:endParaRPr lang="en-US" dirty="0"/>
          </a:p>
        </p:txBody>
      </p:sp>
      <p:sp>
        <p:nvSpPr>
          <p:cNvPr id="14" name="Rectangle 13">
            <a:extLst>
              <a:ext uri="{FF2B5EF4-FFF2-40B4-BE49-F238E27FC236}">
                <a16:creationId xmlns:a16="http://schemas.microsoft.com/office/drawing/2014/main" id="{586A2408-E6FD-282F-C1C0-DB0BCAA65C0F}"/>
              </a:ext>
            </a:extLst>
          </p:cNvPr>
          <p:cNvSpPr/>
          <p:nvPr/>
        </p:nvSpPr>
        <p:spPr>
          <a:xfrm>
            <a:off x="8003355" y="4871785"/>
            <a:ext cx="3642515" cy="8597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49CF8E-4BBE-2397-257E-9C2B432F9EAE}"/>
              </a:ext>
            </a:extLst>
          </p:cNvPr>
          <p:cNvSpPr txBox="1"/>
          <p:nvPr/>
        </p:nvSpPr>
        <p:spPr>
          <a:xfrm>
            <a:off x="8153400" y="4965107"/>
            <a:ext cx="3340693" cy="646331"/>
          </a:xfrm>
          <a:prstGeom prst="rect">
            <a:avLst/>
          </a:prstGeom>
          <a:noFill/>
        </p:spPr>
        <p:txBody>
          <a:bodyPr wrap="square" rtlCol="0">
            <a:spAutoFit/>
          </a:bodyPr>
          <a:lstStyle/>
          <a:p>
            <a:r>
              <a:rPr lang="en-US" dirty="0">
                <a:solidFill>
                  <a:schemeClr val="bg1"/>
                </a:solidFill>
              </a:rPr>
              <a:t>Step 2: Fill in all Prime Contractor Data in the PRIMES tab. </a:t>
            </a:r>
          </a:p>
        </p:txBody>
      </p:sp>
      <p:sp>
        <p:nvSpPr>
          <p:cNvPr id="21" name="Oval 20">
            <a:extLst>
              <a:ext uri="{FF2B5EF4-FFF2-40B4-BE49-F238E27FC236}">
                <a16:creationId xmlns:a16="http://schemas.microsoft.com/office/drawing/2014/main" id="{0872EA3A-D547-3532-D0DE-FC45BAD5BF9B}"/>
              </a:ext>
            </a:extLst>
          </p:cNvPr>
          <p:cNvSpPr/>
          <p:nvPr/>
        </p:nvSpPr>
        <p:spPr>
          <a:xfrm>
            <a:off x="163822" y="2464725"/>
            <a:ext cx="10586787" cy="8597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Oval 25">
            <a:extLst>
              <a:ext uri="{FF2B5EF4-FFF2-40B4-BE49-F238E27FC236}">
                <a16:creationId xmlns:a16="http://schemas.microsoft.com/office/drawing/2014/main" id="{A48D3D57-E548-494A-C973-767F11B5F2BA}"/>
              </a:ext>
            </a:extLst>
          </p:cNvPr>
          <p:cNvSpPr/>
          <p:nvPr/>
        </p:nvSpPr>
        <p:spPr>
          <a:xfrm>
            <a:off x="1725179" y="5895667"/>
            <a:ext cx="649481" cy="370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Rectangle 26">
            <a:extLst>
              <a:ext uri="{FF2B5EF4-FFF2-40B4-BE49-F238E27FC236}">
                <a16:creationId xmlns:a16="http://schemas.microsoft.com/office/drawing/2014/main" id="{BF426FB7-D026-CDE9-A873-CD0F1B106939}"/>
              </a:ext>
            </a:extLst>
          </p:cNvPr>
          <p:cNvSpPr/>
          <p:nvPr/>
        </p:nvSpPr>
        <p:spPr>
          <a:xfrm>
            <a:off x="2862585" y="3797200"/>
            <a:ext cx="4016779" cy="187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BDA64-2756-B111-CA9E-6A3432CD9A51}"/>
              </a:ext>
            </a:extLst>
          </p:cNvPr>
          <p:cNvSpPr txBox="1"/>
          <p:nvPr/>
        </p:nvSpPr>
        <p:spPr>
          <a:xfrm>
            <a:off x="2973936" y="3913974"/>
            <a:ext cx="3785787" cy="1754326"/>
          </a:xfrm>
          <a:prstGeom prst="rect">
            <a:avLst/>
          </a:prstGeom>
          <a:noFill/>
        </p:spPr>
        <p:txBody>
          <a:bodyPr wrap="square" rtlCol="0">
            <a:spAutoFit/>
          </a:bodyPr>
          <a:lstStyle/>
          <a:p>
            <a:r>
              <a:rPr lang="en-US" dirty="0"/>
              <a:t>Columns should </a:t>
            </a:r>
            <a:r>
              <a:rPr lang="en-US" b="1" u="sng" dirty="0"/>
              <a:t>not</a:t>
            </a:r>
            <a:r>
              <a:rPr lang="en-US" dirty="0"/>
              <a:t> be moved or changed and should stay in this order. Data should be entered in the same Format as the example in row 2. (</a:t>
            </a:r>
            <a:r>
              <a:rPr lang="en-US" b="1" dirty="0"/>
              <a:t>Note: </a:t>
            </a:r>
            <a:r>
              <a:rPr lang="en-US" dirty="0"/>
              <a:t>Be sure to delete example row 2 before submitting.)</a:t>
            </a:r>
          </a:p>
        </p:txBody>
      </p:sp>
    </p:spTree>
    <p:extLst>
      <p:ext uri="{BB962C8B-B14F-4D97-AF65-F5344CB8AC3E}">
        <p14:creationId xmlns:p14="http://schemas.microsoft.com/office/powerpoint/2010/main" val="359262288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9FCD6E-2507-E0E0-9CD7-0DE90F472C79}"/>
              </a:ext>
            </a:extLst>
          </p:cNvPr>
          <p:cNvPicPr>
            <a:picLocks noChangeAspect="1"/>
          </p:cNvPicPr>
          <p:nvPr/>
        </p:nvPicPr>
        <p:blipFill>
          <a:blip r:embed="rId2"/>
          <a:stretch>
            <a:fillRect/>
          </a:stretch>
        </p:blipFill>
        <p:spPr>
          <a:xfrm>
            <a:off x="442273" y="1114576"/>
            <a:ext cx="10833219" cy="5308236"/>
          </a:xfrm>
          <a:prstGeom prst="rect">
            <a:avLst/>
          </a:prstGeom>
        </p:spPr>
      </p:pic>
      <p:sp>
        <p:nvSpPr>
          <p:cNvPr id="2" name="Title 1">
            <a:extLst>
              <a:ext uri="{FF2B5EF4-FFF2-40B4-BE49-F238E27FC236}">
                <a16:creationId xmlns:a16="http://schemas.microsoft.com/office/drawing/2014/main" id="{1D3C6109-EDC0-3060-4357-33077899EE8F}"/>
              </a:ext>
            </a:extLst>
          </p:cNvPr>
          <p:cNvSpPr>
            <a:spLocks noGrp="1"/>
          </p:cNvSpPr>
          <p:nvPr>
            <p:ph type="title"/>
          </p:nvPr>
        </p:nvSpPr>
        <p:spPr>
          <a:xfrm>
            <a:off x="442273" y="136525"/>
            <a:ext cx="10515600" cy="1325563"/>
          </a:xfrm>
        </p:spPr>
        <p:txBody>
          <a:bodyPr/>
          <a:lstStyle/>
          <a:p>
            <a:r>
              <a:rPr lang="en-US" altLang="en-US" dirty="0"/>
              <a:t>Form 3 Portal – Entering Contract Data</a:t>
            </a:r>
            <a:endParaRPr lang="en-US" dirty="0"/>
          </a:p>
        </p:txBody>
      </p:sp>
      <p:sp>
        <p:nvSpPr>
          <p:cNvPr id="4" name="Footer Placeholder 3">
            <a:extLst>
              <a:ext uri="{FF2B5EF4-FFF2-40B4-BE49-F238E27FC236}">
                <a16:creationId xmlns:a16="http://schemas.microsoft.com/office/drawing/2014/main" id="{21A805EC-A226-93D3-B024-378E10AEAE46}"/>
              </a:ext>
            </a:extLst>
          </p:cNvPr>
          <p:cNvSpPr>
            <a:spLocks noGrp="1"/>
          </p:cNvSpPr>
          <p:nvPr>
            <p:ph type="ftr" sz="quarter" idx="11"/>
          </p:nvPr>
        </p:nvSpPr>
        <p:spPr/>
        <p:txBody>
          <a:bodyPr/>
          <a:lstStyle/>
          <a:p>
            <a:r>
              <a:rPr lang="en-US"/>
              <a:t>For Internal Training Purposes Only</a:t>
            </a:r>
            <a:endParaRPr lang="en-US" dirty="0"/>
          </a:p>
        </p:txBody>
      </p:sp>
      <p:sp>
        <p:nvSpPr>
          <p:cNvPr id="5" name="Slide Number Placeholder 4">
            <a:extLst>
              <a:ext uri="{FF2B5EF4-FFF2-40B4-BE49-F238E27FC236}">
                <a16:creationId xmlns:a16="http://schemas.microsoft.com/office/drawing/2014/main" id="{12478DF1-D0E6-F57B-1018-34E0FC6FA4AE}"/>
              </a:ext>
            </a:extLst>
          </p:cNvPr>
          <p:cNvSpPr>
            <a:spLocks noGrp="1"/>
          </p:cNvSpPr>
          <p:nvPr>
            <p:ph type="sldNum" sz="quarter" idx="12"/>
          </p:nvPr>
        </p:nvSpPr>
        <p:spPr/>
        <p:txBody>
          <a:bodyPr/>
          <a:lstStyle/>
          <a:p>
            <a:fld id="{67C030F3-AF27-4921-B0F4-8B1F55AEDAD5}" type="slidenum">
              <a:rPr lang="en-US" smtClean="0"/>
              <a:t>32</a:t>
            </a:fld>
            <a:endParaRPr lang="en-US" dirty="0"/>
          </a:p>
        </p:txBody>
      </p:sp>
      <p:sp>
        <p:nvSpPr>
          <p:cNvPr id="14" name="Rectangle 13">
            <a:extLst>
              <a:ext uri="{FF2B5EF4-FFF2-40B4-BE49-F238E27FC236}">
                <a16:creationId xmlns:a16="http://schemas.microsoft.com/office/drawing/2014/main" id="{586A2408-E6FD-282F-C1C0-DB0BCAA65C0F}"/>
              </a:ext>
            </a:extLst>
          </p:cNvPr>
          <p:cNvSpPr/>
          <p:nvPr/>
        </p:nvSpPr>
        <p:spPr>
          <a:xfrm>
            <a:off x="8003355" y="4871785"/>
            <a:ext cx="3642515" cy="8597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49CF8E-4BBE-2397-257E-9C2B432F9EAE}"/>
              </a:ext>
            </a:extLst>
          </p:cNvPr>
          <p:cNvSpPr txBox="1"/>
          <p:nvPr/>
        </p:nvSpPr>
        <p:spPr>
          <a:xfrm>
            <a:off x="8153400" y="4965107"/>
            <a:ext cx="3340693" cy="646331"/>
          </a:xfrm>
          <a:prstGeom prst="rect">
            <a:avLst/>
          </a:prstGeom>
          <a:noFill/>
        </p:spPr>
        <p:txBody>
          <a:bodyPr wrap="square" rtlCol="0">
            <a:spAutoFit/>
          </a:bodyPr>
          <a:lstStyle/>
          <a:p>
            <a:r>
              <a:rPr lang="en-US" dirty="0">
                <a:solidFill>
                  <a:schemeClr val="bg1"/>
                </a:solidFill>
              </a:rPr>
              <a:t>Step 2: Fill in all Prime Contractor Data in the PRIMES tab. </a:t>
            </a:r>
          </a:p>
        </p:txBody>
      </p:sp>
      <p:sp>
        <p:nvSpPr>
          <p:cNvPr id="27" name="Rectangle 26">
            <a:extLst>
              <a:ext uri="{FF2B5EF4-FFF2-40B4-BE49-F238E27FC236}">
                <a16:creationId xmlns:a16="http://schemas.microsoft.com/office/drawing/2014/main" id="{BF426FB7-D026-CDE9-A873-CD0F1B106939}"/>
              </a:ext>
            </a:extLst>
          </p:cNvPr>
          <p:cNvSpPr/>
          <p:nvPr/>
        </p:nvSpPr>
        <p:spPr>
          <a:xfrm>
            <a:off x="363966" y="3804713"/>
            <a:ext cx="3024738" cy="2800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BDA64-2756-B111-CA9E-6A3432CD9A51}"/>
              </a:ext>
            </a:extLst>
          </p:cNvPr>
          <p:cNvSpPr txBox="1"/>
          <p:nvPr/>
        </p:nvSpPr>
        <p:spPr>
          <a:xfrm>
            <a:off x="-93234" y="3840732"/>
            <a:ext cx="3479477" cy="2800767"/>
          </a:xfrm>
          <a:prstGeom prst="rect">
            <a:avLst/>
          </a:prstGeom>
          <a:noFill/>
        </p:spPr>
        <p:txBody>
          <a:bodyPr wrap="square" rtlCol="0">
            <a:spAutoFit/>
          </a:bodyPr>
          <a:lstStyle/>
          <a:p>
            <a:pPr lvl="1"/>
            <a:r>
              <a:rPr lang="en-US" altLang="en-US" sz="1600" dirty="0"/>
              <a:t>The </a:t>
            </a:r>
            <a:r>
              <a:rPr lang="en-US" altLang="en-US" sz="1600" b="1" u="sng" dirty="0"/>
              <a:t>ID column </a:t>
            </a:r>
            <a:r>
              <a:rPr lang="en-US" altLang="en-US" sz="1600" dirty="0"/>
              <a:t>will not be stored in the database.  It is just used to connect your subcontractors to their primes.  You can use whatever naming convention you wish (Numbers or Letters).  The ID’s just need to be unique for every Contract (so every Excel row should be unique).  </a:t>
            </a:r>
            <a:r>
              <a:rPr lang="en-US" altLang="en-US" sz="1600" i="1" dirty="0"/>
              <a:t>The suggestion is to use the contract # for contract awards.</a:t>
            </a:r>
          </a:p>
        </p:txBody>
      </p:sp>
      <p:sp>
        <p:nvSpPr>
          <p:cNvPr id="3" name="Arrow: Up 2">
            <a:extLst>
              <a:ext uri="{FF2B5EF4-FFF2-40B4-BE49-F238E27FC236}">
                <a16:creationId xmlns:a16="http://schemas.microsoft.com/office/drawing/2014/main" id="{9042A3FC-A878-2E2A-6A77-AB449D8F4B81}"/>
              </a:ext>
            </a:extLst>
          </p:cNvPr>
          <p:cNvSpPr/>
          <p:nvPr/>
        </p:nvSpPr>
        <p:spPr>
          <a:xfrm>
            <a:off x="490569" y="3077366"/>
            <a:ext cx="463934" cy="6913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Up 5">
            <a:extLst>
              <a:ext uri="{FF2B5EF4-FFF2-40B4-BE49-F238E27FC236}">
                <a16:creationId xmlns:a16="http://schemas.microsoft.com/office/drawing/2014/main" id="{88BD7648-57C1-87A3-6826-CB99043E6B9F}"/>
              </a:ext>
            </a:extLst>
          </p:cNvPr>
          <p:cNvSpPr/>
          <p:nvPr/>
        </p:nvSpPr>
        <p:spPr>
          <a:xfrm>
            <a:off x="2268936" y="2972967"/>
            <a:ext cx="6648821"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Bent-Up 14">
            <a:extLst>
              <a:ext uri="{FF2B5EF4-FFF2-40B4-BE49-F238E27FC236}">
                <a16:creationId xmlns:a16="http://schemas.microsoft.com/office/drawing/2014/main" id="{CE43D9FF-CE71-6B8B-D223-E6D7DFC0F5C9}"/>
              </a:ext>
            </a:extLst>
          </p:cNvPr>
          <p:cNvSpPr/>
          <p:nvPr/>
        </p:nvSpPr>
        <p:spPr>
          <a:xfrm flipH="1">
            <a:off x="1898557" y="2972966"/>
            <a:ext cx="6862273"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A02DF9-6662-0479-17EA-0A6C582ABC79}"/>
              </a:ext>
            </a:extLst>
          </p:cNvPr>
          <p:cNvSpPr/>
          <p:nvPr/>
        </p:nvSpPr>
        <p:spPr>
          <a:xfrm>
            <a:off x="4618786" y="3450336"/>
            <a:ext cx="3024738" cy="1427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43D2F9-A13F-A3AB-C9D0-7E341AFD5160}"/>
              </a:ext>
            </a:extLst>
          </p:cNvPr>
          <p:cNvSpPr txBox="1"/>
          <p:nvPr/>
        </p:nvSpPr>
        <p:spPr>
          <a:xfrm>
            <a:off x="4305277" y="3450336"/>
            <a:ext cx="3479477" cy="1477328"/>
          </a:xfrm>
          <a:prstGeom prst="rect">
            <a:avLst/>
          </a:prstGeom>
          <a:noFill/>
        </p:spPr>
        <p:txBody>
          <a:bodyPr wrap="square" rtlCol="0">
            <a:spAutoFit/>
          </a:bodyPr>
          <a:lstStyle/>
          <a:p>
            <a:pPr lvl="1"/>
            <a:r>
              <a:rPr lang="en-US" altLang="en-US" dirty="0"/>
              <a:t>The </a:t>
            </a:r>
            <a:r>
              <a:rPr lang="en-US" altLang="en-US" b="1" u="sng" dirty="0"/>
              <a:t>optional columns </a:t>
            </a:r>
            <a:r>
              <a:rPr lang="en-US" altLang="en-US" dirty="0"/>
              <a:t>are EFIN and Description. If you have this information, please provide it. The rest is </a:t>
            </a:r>
            <a:r>
              <a:rPr lang="en-US" altLang="en-US" b="1" u="sng" dirty="0"/>
              <a:t>required.</a:t>
            </a:r>
            <a:endParaRPr lang="en-US" altLang="en-US" b="1" i="1" u="sng" dirty="0"/>
          </a:p>
        </p:txBody>
      </p:sp>
      <p:sp>
        <p:nvSpPr>
          <p:cNvPr id="18" name="Oval 17">
            <a:extLst>
              <a:ext uri="{FF2B5EF4-FFF2-40B4-BE49-F238E27FC236}">
                <a16:creationId xmlns:a16="http://schemas.microsoft.com/office/drawing/2014/main" id="{AC8AFB52-73A1-0866-BDB0-FB2F0A1435D5}"/>
              </a:ext>
            </a:extLst>
          </p:cNvPr>
          <p:cNvSpPr/>
          <p:nvPr/>
        </p:nvSpPr>
        <p:spPr>
          <a:xfrm>
            <a:off x="549512" y="2778703"/>
            <a:ext cx="404991" cy="1942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a:extLst>
              <a:ext uri="{FF2B5EF4-FFF2-40B4-BE49-F238E27FC236}">
                <a16:creationId xmlns:a16="http://schemas.microsoft.com/office/drawing/2014/main" id="{28FCC1D4-56F6-2031-A549-F583AED90B4E}"/>
              </a:ext>
            </a:extLst>
          </p:cNvPr>
          <p:cNvSpPr/>
          <p:nvPr/>
        </p:nvSpPr>
        <p:spPr>
          <a:xfrm>
            <a:off x="1705146" y="2723076"/>
            <a:ext cx="649481" cy="218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a:extLst>
              <a:ext uri="{FF2B5EF4-FFF2-40B4-BE49-F238E27FC236}">
                <a16:creationId xmlns:a16="http://schemas.microsoft.com/office/drawing/2014/main" id="{27C94022-D5C5-233C-1B12-72F3395C94B2}"/>
              </a:ext>
            </a:extLst>
          </p:cNvPr>
          <p:cNvSpPr/>
          <p:nvPr/>
        </p:nvSpPr>
        <p:spPr>
          <a:xfrm>
            <a:off x="8399282" y="2754279"/>
            <a:ext cx="725443" cy="218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300218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9FCD6E-2507-E0E0-9CD7-0DE90F472C79}"/>
              </a:ext>
            </a:extLst>
          </p:cNvPr>
          <p:cNvPicPr>
            <a:picLocks noChangeAspect="1"/>
          </p:cNvPicPr>
          <p:nvPr/>
        </p:nvPicPr>
        <p:blipFill>
          <a:blip r:embed="rId2"/>
          <a:stretch>
            <a:fillRect/>
          </a:stretch>
        </p:blipFill>
        <p:spPr>
          <a:xfrm>
            <a:off x="433577" y="1108968"/>
            <a:ext cx="10833219" cy="5308236"/>
          </a:xfrm>
          <a:prstGeom prst="rect">
            <a:avLst/>
          </a:prstGeom>
        </p:spPr>
      </p:pic>
      <p:sp>
        <p:nvSpPr>
          <p:cNvPr id="2" name="Title 1">
            <a:extLst>
              <a:ext uri="{FF2B5EF4-FFF2-40B4-BE49-F238E27FC236}">
                <a16:creationId xmlns:a16="http://schemas.microsoft.com/office/drawing/2014/main" id="{1D3C6109-EDC0-3060-4357-33077899EE8F}"/>
              </a:ext>
            </a:extLst>
          </p:cNvPr>
          <p:cNvSpPr>
            <a:spLocks noGrp="1"/>
          </p:cNvSpPr>
          <p:nvPr>
            <p:ph type="title"/>
          </p:nvPr>
        </p:nvSpPr>
        <p:spPr>
          <a:xfrm>
            <a:off x="442273" y="136525"/>
            <a:ext cx="10515600" cy="1325563"/>
          </a:xfrm>
        </p:spPr>
        <p:txBody>
          <a:bodyPr/>
          <a:lstStyle/>
          <a:p>
            <a:r>
              <a:rPr lang="en-US" altLang="en-US" dirty="0"/>
              <a:t>Form 3 Portal – Entering Contract Data</a:t>
            </a:r>
            <a:endParaRPr lang="en-US" dirty="0"/>
          </a:p>
        </p:txBody>
      </p:sp>
      <p:sp>
        <p:nvSpPr>
          <p:cNvPr id="4" name="Footer Placeholder 3">
            <a:extLst>
              <a:ext uri="{FF2B5EF4-FFF2-40B4-BE49-F238E27FC236}">
                <a16:creationId xmlns:a16="http://schemas.microsoft.com/office/drawing/2014/main" id="{21A805EC-A226-93D3-B024-378E10AEAE46}"/>
              </a:ext>
            </a:extLst>
          </p:cNvPr>
          <p:cNvSpPr>
            <a:spLocks noGrp="1"/>
          </p:cNvSpPr>
          <p:nvPr>
            <p:ph type="ftr" sz="quarter" idx="11"/>
          </p:nvPr>
        </p:nvSpPr>
        <p:spPr/>
        <p:txBody>
          <a:bodyPr/>
          <a:lstStyle/>
          <a:p>
            <a:r>
              <a:rPr lang="en-US"/>
              <a:t>For Internal Training Purposes Only</a:t>
            </a:r>
            <a:endParaRPr lang="en-US" dirty="0"/>
          </a:p>
        </p:txBody>
      </p:sp>
      <p:sp>
        <p:nvSpPr>
          <p:cNvPr id="5" name="Slide Number Placeholder 4">
            <a:extLst>
              <a:ext uri="{FF2B5EF4-FFF2-40B4-BE49-F238E27FC236}">
                <a16:creationId xmlns:a16="http://schemas.microsoft.com/office/drawing/2014/main" id="{12478DF1-D0E6-F57B-1018-34E0FC6FA4AE}"/>
              </a:ext>
            </a:extLst>
          </p:cNvPr>
          <p:cNvSpPr>
            <a:spLocks noGrp="1"/>
          </p:cNvSpPr>
          <p:nvPr>
            <p:ph type="sldNum" sz="quarter" idx="12"/>
          </p:nvPr>
        </p:nvSpPr>
        <p:spPr/>
        <p:txBody>
          <a:bodyPr/>
          <a:lstStyle/>
          <a:p>
            <a:fld id="{67C030F3-AF27-4921-B0F4-8B1F55AEDAD5}" type="slidenum">
              <a:rPr lang="en-US" smtClean="0"/>
              <a:t>33</a:t>
            </a:fld>
            <a:endParaRPr lang="en-US" dirty="0"/>
          </a:p>
        </p:txBody>
      </p:sp>
      <p:sp>
        <p:nvSpPr>
          <p:cNvPr id="14" name="Rectangle 13">
            <a:extLst>
              <a:ext uri="{FF2B5EF4-FFF2-40B4-BE49-F238E27FC236}">
                <a16:creationId xmlns:a16="http://schemas.microsoft.com/office/drawing/2014/main" id="{586A2408-E6FD-282F-C1C0-DB0BCAA65C0F}"/>
              </a:ext>
            </a:extLst>
          </p:cNvPr>
          <p:cNvSpPr/>
          <p:nvPr/>
        </p:nvSpPr>
        <p:spPr>
          <a:xfrm>
            <a:off x="8110193" y="5530519"/>
            <a:ext cx="3642515" cy="8597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49CF8E-4BBE-2397-257E-9C2B432F9EAE}"/>
              </a:ext>
            </a:extLst>
          </p:cNvPr>
          <p:cNvSpPr txBox="1"/>
          <p:nvPr/>
        </p:nvSpPr>
        <p:spPr>
          <a:xfrm>
            <a:off x="8311853" y="5574764"/>
            <a:ext cx="3340693" cy="646331"/>
          </a:xfrm>
          <a:prstGeom prst="rect">
            <a:avLst/>
          </a:prstGeom>
          <a:noFill/>
        </p:spPr>
        <p:txBody>
          <a:bodyPr wrap="square" rtlCol="0">
            <a:spAutoFit/>
          </a:bodyPr>
          <a:lstStyle/>
          <a:p>
            <a:r>
              <a:rPr lang="en-US" dirty="0">
                <a:solidFill>
                  <a:schemeClr val="bg1"/>
                </a:solidFill>
              </a:rPr>
              <a:t>Step 2: Fill in all Prime Contractor Data in the PRIMES tab. </a:t>
            </a:r>
          </a:p>
        </p:txBody>
      </p:sp>
      <p:sp>
        <p:nvSpPr>
          <p:cNvPr id="27" name="Rectangle 26">
            <a:extLst>
              <a:ext uri="{FF2B5EF4-FFF2-40B4-BE49-F238E27FC236}">
                <a16:creationId xmlns:a16="http://schemas.microsoft.com/office/drawing/2014/main" id="{BF426FB7-D026-CDE9-A873-CD0F1B106939}"/>
              </a:ext>
            </a:extLst>
          </p:cNvPr>
          <p:cNvSpPr/>
          <p:nvPr/>
        </p:nvSpPr>
        <p:spPr>
          <a:xfrm>
            <a:off x="106206" y="3312904"/>
            <a:ext cx="2701478" cy="900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BDA64-2756-B111-CA9E-6A3432CD9A51}"/>
              </a:ext>
            </a:extLst>
          </p:cNvPr>
          <p:cNvSpPr txBox="1"/>
          <p:nvPr/>
        </p:nvSpPr>
        <p:spPr>
          <a:xfrm>
            <a:off x="-359935" y="3364657"/>
            <a:ext cx="3338260" cy="830997"/>
          </a:xfrm>
          <a:prstGeom prst="rect">
            <a:avLst/>
          </a:prstGeom>
          <a:noFill/>
        </p:spPr>
        <p:txBody>
          <a:bodyPr wrap="square" rtlCol="0">
            <a:spAutoFit/>
          </a:bodyPr>
          <a:lstStyle/>
          <a:p>
            <a:pPr lvl="1"/>
            <a:r>
              <a:rPr lang="en-US" altLang="en-US" sz="1600" dirty="0"/>
              <a:t>For the MDOT Cert #, you can </a:t>
            </a:r>
            <a:r>
              <a:rPr lang="en-US" altLang="en-US" sz="1600" b="1" u="sng" dirty="0"/>
              <a:t>use </a:t>
            </a:r>
            <a:r>
              <a:rPr lang="en-US" altLang="en-US" sz="1600" dirty="0"/>
              <a:t>a Zero format [00-000] or a blank for Non-Minorities.</a:t>
            </a:r>
          </a:p>
        </p:txBody>
      </p:sp>
      <p:sp>
        <p:nvSpPr>
          <p:cNvPr id="3" name="Arrow: Up 2">
            <a:extLst>
              <a:ext uri="{FF2B5EF4-FFF2-40B4-BE49-F238E27FC236}">
                <a16:creationId xmlns:a16="http://schemas.microsoft.com/office/drawing/2014/main" id="{9042A3FC-A878-2E2A-6A77-AB449D8F4B81}"/>
              </a:ext>
            </a:extLst>
          </p:cNvPr>
          <p:cNvSpPr/>
          <p:nvPr/>
        </p:nvSpPr>
        <p:spPr>
          <a:xfrm rot="2450046">
            <a:off x="2892155" y="2883064"/>
            <a:ext cx="389535" cy="6913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Up 5">
            <a:extLst>
              <a:ext uri="{FF2B5EF4-FFF2-40B4-BE49-F238E27FC236}">
                <a16:creationId xmlns:a16="http://schemas.microsoft.com/office/drawing/2014/main" id="{88BD7648-57C1-87A3-6826-CB99043E6B9F}"/>
              </a:ext>
            </a:extLst>
          </p:cNvPr>
          <p:cNvSpPr/>
          <p:nvPr/>
        </p:nvSpPr>
        <p:spPr>
          <a:xfrm>
            <a:off x="4991128" y="3064505"/>
            <a:ext cx="801279"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Bent-Up 14">
            <a:extLst>
              <a:ext uri="{FF2B5EF4-FFF2-40B4-BE49-F238E27FC236}">
                <a16:creationId xmlns:a16="http://schemas.microsoft.com/office/drawing/2014/main" id="{CE43D9FF-CE71-6B8B-D223-E6D7DFC0F5C9}"/>
              </a:ext>
            </a:extLst>
          </p:cNvPr>
          <p:cNvSpPr/>
          <p:nvPr/>
        </p:nvSpPr>
        <p:spPr>
          <a:xfrm flipH="1">
            <a:off x="4908471" y="3064301"/>
            <a:ext cx="404990"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A02DF9-6662-0479-17EA-0A6C582ABC79}"/>
              </a:ext>
            </a:extLst>
          </p:cNvPr>
          <p:cNvSpPr/>
          <p:nvPr/>
        </p:nvSpPr>
        <p:spPr>
          <a:xfrm>
            <a:off x="3276834" y="3561476"/>
            <a:ext cx="3024738" cy="1514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43D2F9-A13F-A3AB-C9D0-7E341AFD5160}"/>
              </a:ext>
            </a:extLst>
          </p:cNvPr>
          <p:cNvSpPr txBox="1"/>
          <p:nvPr/>
        </p:nvSpPr>
        <p:spPr>
          <a:xfrm>
            <a:off x="2878091" y="3616238"/>
            <a:ext cx="3454879" cy="1477328"/>
          </a:xfrm>
          <a:prstGeom prst="rect">
            <a:avLst/>
          </a:prstGeom>
          <a:noFill/>
        </p:spPr>
        <p:txBody>
          <a:bodyPr wrap="square" rtlCol="0">
            <a:spAutoFit/>
          </a:bodyPr>
          <a:lstStyle/>
          <a:p>
            <a:pPr lvl="1"/>
            <a:r>
              <a:rPr lang="en-US" altLang="en-US" sz="1800" dirty="0"/>
              <a:t>For transactions that have no Start or End Date, you can </a:t>
            </a:r>
            <a:r>
              <a:rPr lang="en-US" altLang="en-US" sz="1800" b="1" u="sng" dirty="0"/>
              <a:t>use</a:t>
            </a:r>
            <a:r>
              <a:rPr lang="en-US" altLang="en-US" sz="1800" dirty="0"/>
              <a:t> the Fiscal Year Start or end Dates. (ex. 7/1/2021-6/30/2022)</a:t>
            </a:r>
          </a:p>
        </p:txBody>
      </p:sp>
      <p:sp>
        <p:nvSpPr>
          <p:cNvPr id="18" name="Oval 17">
            <a:extLst>
              <a:ext uri="{FF2B5EF4-FFF2-40B4-BE49-F238E27FC236}">
                <a16:creationId xmlns:a16="http://schemas.microsoft.com/office/drawing/2014/main" id="{AC8AFB52-73A1-0866-BDB0-FB2F0A1435D5}"/>
              </a:ext>
            </a:extLst>
          </p:cNvPr>
          <p:cNvSpPr/>
          <p:nvPr/>
        </p:nvSpPr>
        <p:spPr>
          <a:xfrm>
            <a:off x="3296561" y="2749907"/>
            <a:ext cx="870086" cy="2220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a:extLst>
              <a:ext uri="{FF2B5EF4-FFF2-40B4-BE49-F238E27FC236}">
                <a16:creationId xmlns:a16="http://schemas.microsoft.com/office/drawing/2014/main" id="{28FCC1D4-56F6-2031-A549-F583AED90B4E}"/>
              </a:ext>
            </a:extLst>
          </p:cNvPr>
          <p:cNvSpPr/>
          <p:nvPr/>
        </p:nvSpPr>
        <p:spPr>
          <a:xfrm>
            <a:off x="4648065" y="2758937"/>
            <a:ext cx="1330792" cy="194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a:extLst>
              <a:ext uri="{FF2B5EF4-FFF2-40B4-BE49-F238E27FC236}">
                <a16:creationId xmlns:a16="http://schemas.microsoft.com/office/drawing/2014/main" id="{27C94022-D5C5-233C-1B12-72F3395C94B2}"/>
              </a:ext>
            </a:extLst>
          </p:cNvPr>
          <p:cNvSpPr/>
          <p:nvPr/>
        </p:nvSpPr>
        <p:spPr>
          <a:xfrm>
            <a:off x="5978857" y="2758937"/>
            <a:ext cx="2090487" cy="2130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row: Up 20">
            <a:extLst>
              <a:ext uri="{FF2B5EF4-FFF2-40B4-BE49-F238E27FC236}">
                <a16:creationId xmlns:a16="http://schemas.microsoft.com/office/drawing/2014/main" id="{DC00AD5D-D16A-D6EA-CAC5-9EBC9173AE28}"/>
              </a:ext>
            </a:extLst>
          </p:cNvPr>
          <p:cNvSpPr/>
          <p:nvPr/>
        </p:nvSpPr>
        <p:spPr>
          <a:xfrm rot="18882961">
            <a:off x="7245947" y="3011674"/>
            <a:ext cx="389535" cy="6913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0C2228B-0FE4-BF2F-04CE-6C84DE9B419E}"/>
              </a:ext>
            </a:extLst>
          </p:cNvPr>
          <p:cNvSpPr/>
          <p:nvPr/>
        </p:nvSpPr>
        <p:spPr>
          <a:xfrm>
            <a:off x="7768142" y="3429000"/>
            <a:ext cx="3024738" cy="1514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EA06AD2-C219-1F6C-D7EA-52484ED4D8DB}"/>
              </a:ext>
            </a:extLst>
          </p:cNvPr>
          <p:cNvSpPr txBox="1"/>
          <p:nvPr/>
        </p:nvSpPr>
        <p:spPr>
          <a:xfrm>
            <a:off x="7382869" y="3510688"/>
            <a:ext cx="3454879" cy="1477328"/>
          </a:xfrm>
          <a:prstGeom prst="rect">
            <a:avLst/>
          </a:prstGeom>
          <a:noFill/>
        </p:spPr>
        <p:txBody>
          <a:bodyPr wrap="square" rtlCol="0">
            <a:spAutoFit/>
          </a:bodyPr>
          <a:lstStyle/>
          <a:p>
            <a:pPr lvl="1"/>
            <a:r>
              <a:rPr lang="en-US" altLang="en-US" sz="1800" dirty="0"/>
              <a:t>For transactions like Direct Vouchers and P-Card, the FY payment amount, the Award amount and the payments CTD </a:t>
            </a:r>
            <a:r>
              <a:rPr lang="en-US" altLang="en-US" sz="1800" b="1" u="sng" dirty="0"/>
              <a:t>will all be the same.</a:t>
            </a:r>
          </a:p>
        </p:txBody>
      </p:sp>
    </p:spTree>
    <p:extLst>
      <p:ext uri="{BB962C8B-B14F-4D97-AF65-F5344CB8AC3E}">
        <p14:creationId xmlns:p14="http://schemas.microsoft.com/office/powerpoint/2010/main" val="2304283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9B9DB-1B42-ACC2-A2E5-111A70B1B551}"/>
              </a:ext>
            </a:extLst>
          </p:cNvPr>
          <p:cNvPicPr>
            <a:picLocks noChangeAspect="1"/>
          </p:cNvPicPr>
          <p:nvPr/>
        </p:nvPicPr>
        <p:blipFill>
          <a:blip r:embed="rId2"/>
          <a:stretch>
            <a:fillRect/>
          </a:stretch>
        </p:blipFill>
        <p:spPr>
          <a:xfrm>
            <a:off x="546130" y="1126503"/>
            <a:ext cx="10586787" cy="5562674"/>
          </a:xfrm>
          <a:prstGeom prst="rect">
            <a:avLst/>
          </a:prstGeom>
        </p:spPr>
      </p:pic>
      <p:sp>
        <p:nvSpPr>
          <p:cNvPr id="2" name="Title 1">
            <a:extLst>
              <a:ext uri="{FF2B5EF4-FFF2-40B4-BE49-F238E27FC236}">
                <a16:creationId xmlns:a16="http://schemas.microsoft.com/office/drawing/2014/main" id="{1D3C6109-EDC0-3060-4357-33077899EE8F}"/>
              </a:ext>
            </a:extLst>
          </p:cNvPr>
          <p:cNvSpPr>
            <a:spLocks noGrp="1"/>
          </p:cNvSpPr>
          <p:nvPr>
            <p:ph type="title"/>
          </p:nvPr>
        </p:nvSpPr>
        <p:spPr>
          <a:xfrm>
            <a:off x="442273" y="136525"/>
            <a:ext cx="10515600" cy="1325563"/>
          </a:xfrm>
        </p:spPr>
        <p:txBody>
          <a:bodyPr/>
          <a:lstStyle/>
          <a:p>
            <a:r>
              <a:rPr lang="en-US" altLang="en-US" dirty="0"/>
              <a:t>Form 3 Portal – Entering Contract Data</a:t>
            </a:r>
            <a:endParaRPr lang="en-US" dirty="0"/>
          </a:p>
        </p:txBody>
      </p:sp>
      <p:sp>
        <p:nvSpPr>
          <p:cNvPr id="4" name="Footer Placeholder 3">
            <a:extLst>
              <a:ext uri="{FF2B5EF4-FFF2-40B4-BE49-F238E27FC236}">
                <a16:creationId xmlns:a16="http://schemas.microsoft.com/office/drawing/2014/main" id="{21A805EC-A226-93D3-B024-378E10AEAE46}"/>
              </a:ext>
            </a:extLst>
          </p:cNvPr>
          <p:cNvSpPr>
            <a:spLocks noGrp="1"/>
          </p:cNvSpPr>
          <p:nvPr>
            <p:ph type="ftr" sz="quarter" idx="11"/>
          </p:nvPr>
        </p:nvSpPr>
        <p:spPr/>
        <p:txBody>
          <a:bodyPr/>
          <a:lstStyle/>
          <a:p>
            <a:r>
              <a:rPr lang="en-US"/>
              <a:t>For Internal Training Purposes Only</a:t>
            </a:r>
            <a:endParaRPr lang="en-US" dirty="0"/>
          </a:p>
        </p:txBody>
      </p:sp>
      <p:sp>
        <p:nvSpPr>
          <p:cNvPr id="5" name="Slide Number Placeholder 4">
            <a:extLst>
              <a:ext uri="{FF2B5EF4-FFF2-40B4-BE49-F238E27FC236}">
                <a16:creationId xmlns:a16="http://schemas.microsoft.com/office/drawing/2014/main" id="{12478DF1-D0E6-F57B-1018-34E0FC6FA4AE}"/>
              </a:ext>
            </a:extLst>
          </p:cNvPr>
          <p:cNvSpPr>
            <a:spLocks noGrp="1"/>
          </p:cNvSpPr>
          <p:nvPr>
            <p:ph type="sldNum" sz="quarter" idx="12"/>
          </p:nvPr>
        </p:nvSpPr>
        <p:spPr/>
        <p:txBody>
          <a:bodyPr/>
          <a:lstStyle/>
          <a:p>
            <a:fld id="{67C030F3-AF27-4921-B0F4-8B1F55AEDAD5}" type="slidenum">
              <a:rPr lang="en-US" smtClean="0"/>
              <a:t>34</a:t>
            </a:fld>
            <a:endParaRPr lang="en-US" dirty="0"/>
          </a:p>
        </p:txBody>
      </p:sp>
      <p:sp>
        <p:nvSpPr>
          <p:cNvPr id="14" name="Rectangle 13">
            <a:extLst>
              <a:ext uri="{FF2B5EF4-FFF2-40B4-BE49-F238E27FC236}">
                <a16:creationId xmlns:a16="http://schemas.microsoft.com/office/drawing/2014/main" id="{586A2408-E6FD-282F-C1C0-DB0BCAA65C0F}"/>
              </a:ext>
            </a:extLst>
          </p:cNvPr>
          <p:cNvSpPr/>
          <p:nvPr/>
        </p:nvSpPr>
        <p:spPr>
          <a:xfrm>
            <a:off x="8003355" y="4871785"/>
            <a:ext cx="3642515" cy="8597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49CF8E-4BBE-2397-257E-9C2B432F9EAE}"/>
              </a:ext>
            </a:extLst>
          </p:cNvPr>
          <p:cNvSpPr txBox="1"/>
          <p:nvPr/>
        </p:nvSpPr>
        <p:spPr>
          <a:xfrm>
            <a:off x="8153400" y="4965107"/>
            <a:ext cx="3340693" cy="646331"/>
          </a:xfrm>
          <a:prstGeom prst="rect">
            <a:avLst/>
          </a:prstGeom>
          <a:noFill/>
        </p:spPr>
        <p:txBody>
          <a:bodyPr wrap="square" rtlCol="0">
            <a:spAutoFit/>
          </a:bodyPr>
          <a:lstStyle/>
          <a:p>
            <a:r>
              <a:rPr lang="en-US" dirty="0">
                <a:solidFill>
                  <a:schemeClr val="bg1"/>
                </a:solidFill>
              </a:rPr>
              <a:t>Step 3: Fill in all Sub Contractor Data in the SUBS tab. </a:t>
            </a:r>
          </a:p>
        </p:txBody>
      </p:sp>
      <p:sp>
        <p:nvSpPr>
          <p:cNvPr id="21" name="Oval 20">
            <a:extLst>
              <a:ext uri="{FF2B5EF4-FFF2-40B4-BE49-F238E27FC236}">
                <a16:creationId xmlns:a16="http://schemas.microsoft.com/office/drawing/2014/main" id="{0872EA3A-D547-3532-D0DE-FC45BAD5BF9B}"/>
              </a:ext>
            </a:extLst>
          </p:cNvPr>
          <p:cNvSpPr/>
          <p:nvPr/>
        </p:nvSpPr>
        <p:spPr>
          <a:xfrm>
            <a:off x="442273" y="2588087"/>
            <a:ext cx="6929488" cy="8597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Oval 25">
            <a:extLst>
              <a:ext uri="{FF2B5EF4-FFF2-40B4-BE49-F238E27FC236}">
                <a16:creationId xmlns:a16="http://schemas.microsoft.com/office/drawing/2014/main" id="{A48D3D57-E548-494A-C973-767F11B5F2BA}"/>
              </a:ext>
            </a:extLst>
          </p:cNvPr>
          <p:cNvSpPr/>
          <p:nvPr/>
        </p:nvSpPr>
        <p:spPr>
          <a:xfrm>
            <a:off x="2451042" y="6171135"/>
            <a:ext cx="649481" cy="370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Rectangle 26">
            <a:extLst>
              <a:ext uri="{FF2B5EF4-FFF2-40B4-BE49-F238E27FC236}">
                <a16:creationId xmlns:a16="http://schemas.microsoft.com/office/drawing/2014/main" id="{BF426FB7-D026-CDE9-A873-CD0F1B106939}"/>
              </a:ext>
            </a:extLst>
          </p:cNvPr>
          <p:cNvSpPr/>
          <p:nvPr/>
        </p:nvSpPr>
        <p:spPr>
          <a:xfrm>
            <a:off x="2862585" y="3797200"/>
            <a:ext cx="4016779" cy="1594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BDA64-2756-B111-CA9E-6A3432CD9A51}"/>
              </a:ext>
            </a:extLst>
          </p:cNvPr>
          <p:cNvSpPr txBox="1"/>
          <p:nvPr/>
        </p:nvSpPr>
        <p:spPr>
          <a:xfrm>
            <a:off x="2978080" y="3907840"/>
            <a:ext cx="3785787" cy="1477328"/>
          </a:xfrm>
          <a:prstGeom prst="rect">
            <a:avLst/>
          </a:prstGeom>
          <a:noFill/>
        </p:spPr>
        <p:txBody>
          <a:bodyPr wrap="square" rtlCol="0">
            <a:spAutoFit/>
          </a:bodyPr>
          <a:lstStyle/>
          <a:p>
            <a:r>
              <a:rPr lang="en-US" dirty="0"/>
              <a:t>Columns should </a:t>
            </a:r>
            <a:r>
              <a:rPr lang="en-US" b="1" u="sng" dirty="0"/>
              <a:t>not</a:t>
            </a:r>
            <a:r>
              <a:rPr lang="en-US" dirty="0"/>
              <a:t> be moved or changed and should stay in this order. Data should be entered in the same Format as the example in row 2. </a:t>
            </a:r>
            <a:r>
              <a:rPr lang="en-US" b="1" u="sng" dirty="0"/>
              <a:t>ALL columns are required in the SUBS tab.</a:t>
            </a:r>
          </a:p>
        </p:txBody>
      </p:sp>
    </p:spTree>
    <p:extLst>
      <p:ext uri="{BB962C8B-B14F-4D97-AF65-F5344CB8AC3E}">
        <p14:creationId xmlns:p14="http://schemas.microsoft.com/office/powerpoint/2010/main" val="426377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59D056-F8DC-3E8C-483D-90B334883B01}"/>
              </a:ext>
            </a:extLst>
          </p:cNvPr>
          <p:cNvPicPr>
            <a:picLocks noChangeAspect="1"/>
          </p:cNvPicPr>
          <p:nvPr/>
        </p:nvPicPr>
        <p:blipFill>
          <a:blip r:embed="rId2"/>
          <a:stretch>
            <a:fillRect/>
          </a:stretch>
        </p:blipFill>
        <p:spPr>
          <a:xfrm>
            <a:off x="330439" y="1196516"/>
            <a:ext cx="9677425" cy="5084863"/>
          </a:xfrm>
          <a:prstGeom prst="rect">
            <a:avLst/>
          </a:prstGeom>
        </p:spPr>
      </p:pic>
      <p:sp>
        <p:nvSpPr>
          <p:cNvPr id="2" name="Title 1">
            <a:extLst>
              <a:ext uri="{FF2B5EF4-FFF2-40B4-BE49-F238E27FC236}">
                <a16:creationId xmlns:a16="http://schemas.microsoft.com/office/drawing/2014/main" id="{1D3C6109-EDC0-3060-4357-33077899EE8F}"/>
              </a:ext>
            </a:extLst>
          </p:cNvPr>
          <p:cNvSpPr>
            <a:spLocks noGrp="1"/>
          </p:cNvSpPr>
          <p:nvPr>
            <p:ph type="title"/>
          </p:nvPr>
        </p:nvSpPr>
        <p:spPr>
          <a:xfrm>
            <a:off x="133967" y="120103"/>
            <a:ext cx="10515600" cy="1325563"/>
          </a:xfrm>
        </p:spPr>
        <p:txBody>
          <a:bodyPr/>
          <a:lstStyle/>
          <a:p>
            <a:r>
              <a:rPr lang="en-US" altLang="en-US" dirty="0"/>
              <a:t>Form 3 Portal – Import Method</a:t>
            </a:r>
            <a:endParaRPr lang="en-US" dirty="0"/>
          </a:p>
        </p:txBody>
      </p:sp>
      <p:sp>
        <p:nvSpPr>
          <p:cNvPr id="4" name="Footer Placeholder 3">
            <a:extLst>
              <a:ext uri="{FF2B5EF4-FFF2-40B4-BE49-F238E27FC236}">
                <a16:creationId xmlns:a16="http://schemas.microsoft.com/office/drawing/2014/main" id="{21A805EC-A226-93D3-B024-378E10AEAE46}"/>
              </a:ext>
            </a:extLst>
          </p:cNvPr>
          <p:cNvSpPr>
            <a:spLocks noGrp="1"/>
          </p:cNvSpPr>
          <p:nvPr>
            <p:ph type="ftr" sz="quarter" idx="11"/>
          </p:nvPr>
        </p:nvSpPr>
        <p:spPr/>
        <p:txBody>
          <a:bodyPr/>
          <a:lstStyle/>
          <a:p>
            <a:r>
              <a:rPr lang="en-US" dirty="0"/>
              <a:t>For Internal Training Purposes Only</a:t>
            </a:r>
          </a:p>
        </p:txBody>
      </p:sp>
      <p:sp>
        <p:nvSpPr>
          <p:cNvPr id="5" name="Slide Number Placeholder 4">
            <a:extLst>
              <a:ext uri="{FF2B5EF4-FFF2-40B4-BE49-F238E27FC236}">
                <a16:creationId xmlns:a16="http://schemas.microsoft.com/office/drawing/2014/main" id="{12478DF1-D0E6-F57B-1018-34E0FC6FA4AE}"/>
              </a:ext>
            </a:extLst>
          </p:cNvPr>
          <p:cNvSpPr>
            <a:spLocks noGrp="1"/>
          </p:cNvSpPr>
          <p:nvPr>
            <p:ph type="sldNum" sz="quarter" idx="12"/>
          </p:nvPr>
        </p:nvSpPr>
        <p:spPr/>
        <p:txBody>
          <a:bodyPr/>
          <a:lstStyle/>
          <a:p>
            <a:fld id="{67C030F3-AF27-4921-B0F4-8B1F55AEDAD5}" type="slidenum">
              <a:rPr lang="en-US" smtClean="0"/>
              <a:t>35</a:t>
            </a:fld>
            <a:endParaRPr lang="en-US" dirty="0"/>
          </a:p>
        </p:txBody>
      </p:sp>
      <p:sp>
        <p:nvSpPr>
          <p:cNvPr id="14" name="Rectangle 13">
            <a:extLst>
              <a:ext uri="{FF2B5EF4-FFF2-40B4-BE49-F238E27FC236}">
                <a16:creationId xmlns:a16="http://schemas.microsoft.com/office/drawing/2014/main" id="{586A2408-E6FD-282F-C1C0-DB0BCAA65C0F}"/>
              </a:ext>
            </a:extLst>
          </p:cNvPr>
          <p:cNvSpPr/>
          <p:nvPr/>
        </p:nvSpPr>
        <p:spPr>
          <a:xfrm>
            <a:off x="7347813" y="5800112"/>
            <a:ext cx="3642515" cy="859712"/>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49CF8E-4BBE-2397-257E-9C2B432F9EAE}"/>
              </a:ext>
            </a:extLst>
          </p:cNvPr>
          <p:cNvSpPr txBox="1"/>
          <p:nvPr/>
        </p:nvSpPr>
        <p:spPr>
          <a:xfrm>
            <a:off x="7511585" y="5906802"/>
            <a:ext cx="3340693" cy="646331"/>
          </a:xfrm>
          <a:prstGeom prst="rect">
            <a:avLst/>
          </a:prstGeom>
          <a:noFill/>
        </p:spPr>
        <p:txBody>
          <a:bodyPr wrap="square" rtlCol="0">
            <a:spAutoFit/>
          </a:bodyPr>
          <a:lstStyle/>
          <a:p>
            <a:r>
              <a:rPr lang="en-US" dirty="0">
                <a:solidFill>
                  <a:schemeClr val="bg1"/>
                </a:solidFill>
              </a:rPr>
              <a:t>Step 3: Fill in all Sub Contractor Data in the SUBS tab. </a:t>
            </a:r>
          </a:p>
        </p:txBody>
      </p:sp>
      <p:sp>
        <p:nvSpPr>
          <p:cNvPr id="27" name="Rectangle 26">
            <a:extLst>
              <a:ext uri="{FF2B5EF4-FFF2-40B4-BE49-F238E27FC236}">
                <a16:creationId xmlns:a16="http://schemas.microsoft.com/office/drawing/2014/main" id="{BF426FB7-D026-CDE9-A873-CD0F1B106939}"/>
              </a:ext>
            </a:extLst>
          </p:cNvPr>
          <p:cNvSpPr/>
          <p:nvPr/>
        </p:nvSpPr>
        <p:spPr>
          <a:xfrm>
            <a:off x="48381" y="3868677"/>
            <a:ext cx="2798312" cy="136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BDA64-2756-B111-CA9E-6A3432CD9A51}"/>
              </a:ext>
            </a:extLst>
          </p:cNvPr>
          <p:cNvSpPr txBox="1"/>
          <p:nvPr/>
        </p:nvSpPr>
        <p:spPr>
          <a:xfrm>
            <a:off x="-432663" y="3868677"/>
            <a:ext cx="3310754" cy="1323439"/>
          </a:xfrm>
          <a:prstGeom prst="rect">
            <a:avLst/>
          </a:prstGeom>
          <a:noFill/>
        </p:spPr>
        <p:txBody>
          <a:bodyPr wrap="square" rtlCol="0">
            <a:spAutoFit/>
          </a:bodyPr>
          <a:lstStyle/>
          <a:p>
            <a:pPr lvl="1" fontAlgn="auto">
              <a:spcAft>
                <a:spcPts val="0"/>
              </a:spcAft>
              <a:defRPr/>
            </a:pPr>
            <a:r>
              <a:rPr lang="en-US" sz="1600" dirty="0"/>
              <a:t>The Prime ID column will link the subs to their primes.  The ID doesn’t need to be unique per row but </a:t>
            </a:r>
            <a:r>
              <a:rPr lang="en-US" sz="1600" b="1" u="sng" dirty="0"/>
              <a:t>MUST match one row in the Primes sheet.</a:t>
            </a:r>
          </a:p>
        </p:txBody>
      </p:sp>
      <p:sp>
        <p:nvSpPr>
          <p:cNvPr id="3" name="Arrow: Up 2">
            <a:extLst>
              <a:ext uri="{FF2B5EF4-FFF2-40B4-BE49-F238E27FC236}">
                <a16:creationId xmlns:a16="http://schemas.microsoft.com/office/drawing/2014/main" id="{9042A3FC-A878-2E2A-6A77-AB449D8F4B81}"/>
              </a:ext>
            </a:extLst>
          </p:cNvPr>
          <p:cNvSpPr/>
          <p:nvPr/>
        </p:nvSpPr>
        <p:spPr>
          <a:xfrm>
            <a:off x="438927" y="3011674"/>
            <a:ext cx="389535" cy="6913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Up 5">
            <a:extLst>
              <a:ext uri="{FF2B5EF4-FFF2-40B4-BE49-F238E27FC236}">
                <a16:creationId xmlns:a16="http://schemas.microsoft.com/office/drawing/2014/main" id="{88BD7648-57C1-87A3-6826-CB99043E6B9F}"/>
              </a:ext>
            </a:extLst>
          </p:cNvPr>
          <p:cNvSpPr/>
          <p:nvPr/>
        </p:nvSpPr>
        <p:spPr>
          <a:xfrm>
            <a:off x="4991128" y="3064505"/>
            <a:ext cx="801279"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Bent-Up 14">
            <a:extLst>
              <a:ext uri="{FF2B5EF4-FFF2-40B4-BE49-F238E27FC236}">
                <a16:creationId xmlns:a16="http://schemas.microsoft.com/office/drawing/2014/main" id="{CE43D9FF-CE71-6B8B-D223-E6D7DFC0F5C9}"/>
              </a:ext>
            </a:extLst>
          </p:cNvPr>
          <p:cNvSpPr/>
          <p:nvPr/>
        </p:nvSpPr>
        <p:spPr>
          <a:xfrm flipH="1">
            <a:off x="1538405" y="3064301"/>
            <a:ext cx="3775056" cy="3651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A02DF9-6662-0479-17EA-0A6C582ABC79}"/>
              </a:ext>
            </a:extLst>
          </p:cNvPr>
          <p:cNvSpPr/>
          <p:nvPr/>
        </p:nvSpPr>
        <p:spPr>
          <a:xfrm>
            <a:off x="3231966" y="3561476"/>
            <a:ext cx="3454878" cy="691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43D2F9-A13F-A3AB-C9D0-7E341AFD5160}"/>
              </a:ext>
            </a:extLst>
          </p:cNvPr>
          <p:cNvSpPr txBox="1"/>
          <p:nvPr/>
        </p:nvSpPr>
        <p:spPr>
          <a:xfrm>
            <a:off x="2878091" y="3595817"/>
            <a:ext cx="3943388" cy="646331"/>
          </a:xfrm>
          <a:prstGeom prst="rect">
            <a:avLst/>
          </a:prstGeom>
          <a:noFill/>
        </p:spPr>
        <p:txBody>
          <a:bodyPr wrap="square" rtlCol="0">
            <a:spAutoFit/>
          </a:bodyPr>
          <a:lstStyle/>
          <a:p>
            <a:pPr lvl="1" fontAlgn="auto">
              <a:spcAft>
                <a:spcPts val="0"/>
              </a:spcAft>
              <a:defRPr/>
            </a:pPr>
            <a:r>
              <a:rPr lang="en-US" dirty="0"/>
              <a:t>All data is </a:t>
            </a:r>
            <a:r>
              <a:rPr lang="en-US" b="1" u="sng" dirty="0"/>
              <a:t>REQUIRED</a:t>
            </a:r>
            <a:r>
              <a:rPr lang="en-US" dirty="0"/>
              <a:t> for the SUBS tab. </a:t>
            </a:r>
          </a:p>
        </p:txBody>
      </p:sp>
    </p:spTree>
    <p:extLst>
      <p:ext uri="{BB962C8B-B14F-4D97-AF65-F5344CB8AC3E}">
        <p14:creationId xmlns:p14="http://schemas.microsoft.com/office/powerpoint/2010/main" val="4220185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7D299-5CF7-EE43-D682-FD14C7981737}"/>
              </a:ext>
            </a:extLst>
          </p:cNvPr>
          <p:cNvSpPr/>
          <p:nvPr/>
        </p:nvSpPr>
        <p:spPr>
          <a:xfrm>
            <a:off x="8846813" y="2033899"/>
            <a:ext cx="3069773" cy="824631"/>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4754" name="Title 1">
            <a:extLst>
              <a:ext uri="{FF2B5EF4-FFF2-40B4-BE49-F238E27FC236}">
                <a16:creationId xmlns:a16="http://schemas.microsoft.com/office/drawing/2014/main" id="{2E564C82-6CDB-4632-8954-6FF278834B3E}"/>
              </a:ext>
            </a:extLst>
          </p:cNvPr>
          <p:cNvSpPr>
            <a:spLocks noGrp="1"/>
          </p:cNvSpPr>
          <p:nvPr>
            <p:ph type="title"/>
          </p:nvPr>
        </p:nvSpPr>
        <p:spPr>
          <a:xfrm>
            <a:off x="751114" y="136525"/>
            <a:ext cx="10892246" cy="1325563"/>
          </a:xfrm>
        </p:spPr>
        <p:txBody>
          <a:bodyPr/>
          <a:lstStyle/>
          <a:p>
            <a:r>
              <a:rPr lang="en-US" altLang="en-US" dirty="0"/>
              <a:t>Form 3 Portal – Importing Completed Template</a:t>
            </a:r>
          </a:p>
        </p:txBody>
      </p:sp>
      <p:sp>
        <p:nvSpPr>
          <p:cNvPr id="4" name="Footer Placeholder 3">
            <a:extLst>
              <a:ext uri="{FF2B5EF4-FFF2-40B4-BE49-F238E27FC236}">
                <a16:creationId xmlns:a16="http://schemas.microsoft.com/office/drawing/2014/main" id="{B5C03B09-7443-4ADA-8E7D-681006E347D9}"/>
              </a:ext>
            </a:extLst>
          </p:cNvPr>
          <p:cNvSpPr>
            <a:spLocks noGrp="1"/>
          </p:cNvSpPr>
          <p:nvPr>
            <p:ph type="ftr" sz="quarter" idx="11"/>
          </p:nvPr>
        </p:nvSpPr>
        <p:spPr/>
        <p:txBody>
          <a:bodyPr/>
          <a:lstStyle/>
          <a:p>
            <a:pPr>
              <a:defRPr/>
            </a:pPr>
            <a:r>
              <a:rPr lang="en-US" dirty="0"/>
              <a:t>For Internal Training Purposes Only</a:t>
            </a:r>
          </a:p>
        </p:txBody>
      </p:sp>
      <p:sp>
        <p:nvSpPr>
          <p:cNvPr id="74757" name="TextBox 6">
            <a:extLst>
              <a:ext uri="{FF2B5EF4-FFF2-40B4-BE49-F238E27FC236}">
                <a16:creationId xmlns:a16="http://schemas.microsoft.com/office/drawing/2014/main" id="{F7A25B09-653F-45C0-AAA6-70A5841F2BA6}"/>
              </a:ext>
            </a:extLst>
          </p:cNvPr>
          <p:cNvSpPr txBox="1">
            <a:spLocks noChangeArrowheads="1"/>
          </p:cNvSpPr>
          <p:nvPr/>
        </p:nvSpPr>
        <p:spPr bwMode="auto">
          <a:xfrm>
            <a:off x="7140711" y="609424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9B9A2795-077B-CDA6-EFA9-C974320DA243}"/>
              </a:ext>
            </a:extLst>
          </p:cNvPr>
          <p:cNvSpPr>
            <a:spLocks noGrp="1"/>
          </p:cNvSpPr>
          <p:nvPr>
            <p:ph type="sldNum" sz="quarter" idx="12"/>
          </p:nvPr>
        </p:nvSpPr>
        <p:spPr/>
        <p:txBody>
          <a:bodyPr/>
          <a:lstStyle/>
          <a:p>
            <a:fld id="{67C030F3-AF27-4921-B0F4-8B1F55AEDAD5}" type="slidenum">
              <a:rPr lang="en-US" smtClean="0"/>
              <a:t>36</a:t>
            </a:fld>
            <a:endParaRPr lang="en-US" dirty="0"/>
          </a:p>
        </p:txBody>
      </p:sp>
      <p:pic>
        <p:nvPicPr>
          <p:cNvPr id="7" name="Content Placeholder 6">
            <a:extLst>
              <a:ext uri="{FF2B5EF4-FFF2-40B4-BE49-F238E27FC236}">
                <a16:creationId xmlns:a16="http://schemas.microsoft.com/office/drawing/2014/main" id="{01454398-9638-0980-F000-0FA2AAB33A9A}"/>
              </a:ext>
            </a:extLst>
          </p:cNvPr>
          <p:cNvPicPr>
            <a:picLocks noGrp="1" noChangeAspect="1"/>
          </p:cNvPicPr>
          <p:nvPr>
            <p:ph idx="1"/>
          </p:nvPr>
        </p:nvPicPr>
        <p:blipFill>
          <a:blip r:embed="rId3"/>
          <a:stretch>
            <a:fillRect/>
          </a:stretch>
        </p:blipFill>
        <p:spPr>
          <a:xfrm>
            <a:off x="548640" y="1188102"/>
            <a:ext cx="7846423" cy="4815823"/>
          </a:xfrm>
        </p:spPr>
      </p:pic>
      <p:sp>
        <p:nvSpPr>
          <p:cNvPr id="8" name="Rectangle 7">
            <a:extLst>
              <a:ext uri="{FF2B5EF4-FFF2-40B4-BE49-F238E27FC236}">
                <a16:creationId xmlns:a16="http://schemas.microsoft.com/office/drawing/2014/main" id="{433BC0C1-1FFE-1DB0-CFAE-E56900E9224B}"/>
              </a:ext>
            </a:extLst>
          </p:cNvPr>
          <p:cNvSpPr/>
          <p:nvPr/>
        </p:nvSpPr>
        <p:spPr>
          <a:xfrm>
            <a:off x="7023463" y="4213543"/>
            <a:ext cx="2714425" cy="435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4CC0B0-F14A-3065-E419-462B0AEA1107}"/>
              </a:ext>
            </a:extLst>
          </p:cNvPr>
          <p:cNvSpPr txBox="1"/>
          <p:nvPr/>
        </p:nvSpPr>
        <p:spPr>
          <a:xfrm>
            <a:off x="7023463" y="4233751"/>
            <a:ext cx="2958737" cy="369332"/>
          </a:xfrm>
          <a:prstGeom prst="rect">
            <a:avLst/>
          </a:prstGeom>
          <a:noFill/>
        </p:spPr>
        <p:txBody>
          <a:bodyPr wrap="square" rtlCol="0">
            <a:spAutoFit/>
          </a:bodyPr>
          <a:lstStyle/>
          <a:p>
            <a:r>
              <a:rPr lang="en-US" b="1" u="sng" dirty="0"/>
              <a:t>Click </a:t>
            </a:r>
            <a:r>
              <a:rPr lang="en-US" dirty="0"/>
              <a:t>IMPORT CONTRACTS </a:t>
            </a:r>
          </a:p>
        </p:txBody>
      </p:sp>
      <p:sp>
        <p:nvSpPr>
          <p:cNvPr id="10" name="Oval 9">
            <a:extLst>
              <a:ext uri="{FF2B5EF4-FFF2-40B4-BE49-F238E27FC236}">
                <a16:creationId xmlns:a16="http://schemas.microsoft.com/office/drawing/2014/main" id="{E707B166-2349-740C-AD06-E73E83347C00}"/>
              </a:ext>
            </a:extLst>
          </p:cNvPr>
          <p:cNvSpPr/>
          <p:nvPr/>
        </p:nvSpPr>
        <p:spPr>
          <a:xfrm>
            <a:off x="617493" y="3237412"/>
            <a:ext cx="1149531" cy="1915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FA570A-55CF-7284-5A64-4A45A47F00FE}"/>
              </a:ext>
            </a:extLst>
          </p:cNvPr>
          <p:cNvSpPr txBox="1"/>
          <p:nvPr/>
        </p:nvSpPr>
        <p:spPr>
          <a:xfrm>
            <a:off x="8954582" y="2142087"/>
            <a:ext cx="3069773" cy="646331"/>
          </a:xfrm>
          <a:prstGeom prst="rect">
            <a:avLst/>
          </a:prstGeom>
          <a:noFill/>
        </p:spPr>
        <p:txBody>
          <a:bodyPr wrap="square" rtlCol="0">
            <a:spAutoFit/>
          </a:bodyPr>
          <a:lstStyle/>
          <a:p>
            <a:r>
              <a:rPr lang="en-US" dirty="0">
                <a:solidFill>
                  <a:schemeClr val="bg1"/>
                </a:solidFill>
              </a:rPr>
              <a:t>Step 4: Import completed Form 3 template.</a:t>
            </a:r>
          </a:p>
        </p:txBody>
      </p:sp>
    </p:spTree>
    <p:extLst>
      <p:ext uri="{BB962C8B-B14F-4D97-AF65-F5344CB8AC3E}">
        <p14:creationId xmlns:p14="http://schemas.microsoft.com/office/powerpoint/2010/main" val="428463959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F5CBC70-01D9-30C7-4314-B099B0465550}"/>
              </a:ext>
            </a:extLst>
          </p:cNvPr>
          <p:cNvPicPr>
            <a:picLocks noGrp="1" noChangeAspect="1"/>
          </p:cNvPicPr>
          <p:nvPr>
            <p:ph idx="1"/>
          </p:nvPr>
        </p:nvPicPr>
        <p:blipFill>
          <a:blip r:embed="rId2"/>
          <a:stretch>
            <a:fillRect/>
          </a:stretch>
        </p:blipFill>
        <p:spPr>
          <a:xfrm>
            <a:off x="690291" y="1355461"/>
            <a:ext cx="7842030" cy="4351338"/>
          </a:xfrm>
        </p:spPr>
      </p:pic>
      <p:sp>
        <p:nvSpPr>
          <p:cNvPr id="4" name="Footer Placeholder 3">
            <a:extLst>
              <a:ext uri="{FF2B5EF4-FFF2-40B4-BE49-F238E27FC236}">
                <a16:creationId xmlns:a16="http://schemas.microsoft.com/office/drawing/2014/main" id="{C4F36C85-3552-4BE3-ACC5-02EA889B284C}"/>
              </a:ext>
            </a:extLst>
          </p:cNvPr>
          <p:cNvSpPr>
            <a:spLocks noGrp="1"/>
          </p:cNvSpPr>
          <p:nvPr>
            <p:ph type="ftr" sz="quarter" idx="11"/>
          </p:nvPr>
        </p:nvSpPr>
        <p:spPr/>
        <p:txBody>
          <a:bodyPr/>
          <a:lstStyle/>
          <a:p>
            <a:pPr>
              <a:defRPr/>
            </a:pPr>
            <a:r>
              <a:rPr lang="en-US" dirty="0"/>
              <a:t>For Internal Training Purposes Only</a:t>
            </a:r>
          </a:p>
        </p:txBody>
      </p:sp>
      <p:sp>
        <p:nvSpPr>
          <p:cNvPr id="78853" name="TextBox 6">
            <a:extLst>
              <a:ext uri="{FF2B5EF4-FFF2-40B4-BE49-F238E27FC236}">
                <a16:creationId xmlns:a16="http://schemas.microsoft.com/office/drawing/2014/main" id="{8E82B790-5F18-479E-867D-91F94577B769}"/>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F4C015A8-7416-DB54-4514-37EB4C533428}"/>
              </a:ext>
            </a:extLst>
          </p:cNvPr>
          <p:cNvSpPr>
            <a:spLocks noGrp="1"/>
          </p:cNvSpPr>
          <p:nvPr>
            <p:ph type="sldNum" sz="quarter" idx="12"/>
          </p:nvPr>
        </p:nvSpPr>
        <p:spPr/>
        <p:txBody>
          <a:bodyPr/>
          <a:lstStyle/>
          <a:p>
            <a:fld id="{67C030F3-AF27-4921-B0F4-8B1F55AEDAD5}" type="slidenum">
              <a:rPr lang="en-US" smtClean="0"/>
              <a:t>37</a:t>
            </a:fld>
            <a:endParaRPr lang="en-US" dirty="0"/>
          </a:p>
        </p:txBody>
      </p:sp>
      <p:sp>
        <p:nvSpPr>
          <p:cNvPr id="8" name="Title 1">
            <a:extLst>
              <a:ext uri="{FF2B5EF4-FFF2-40B4-BE49-F238E27FC236}">
                <a16:creationId xmlns:a16="http://schemas.microsoft.com/office/drawing/2014/main" id="{15499579-BE9C-362C-D91E-E52EB4F4E4FB}"/>
              </a:ext>
            </a:extLst>
          </p:cNvPr>
          <p:cNvSpPr txBox="1">
            <a:spLocks/>
          </p:cNvSpPr>
          <p:nvPr/>
        </p:nvSpPr>
        <p:spPr>
          <a:xfrm>
            <a:off x="690291" y="0"/>
            <a:ext cx="109329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Form 3 Portal – Importing Completed Template</a:t>
            </a:r>
          </a:p>
        </p:txBody>
      </p:sp>
      <p:sp>
        <p:nvSpPr>
          <p:cNvPr id="7" name="Rectangle 6">
            <a:extLst>
              <a:ext uri="{FF2B5EF4-FFF2-40B4-BE49-F238E27FC236}">
                <a16:creationId xmlns:a16="http://schemas.microsoft.com/office/drawing/2014/main" id="{F4588F4B-8AA3-854D-6CF5-8EB34C0A2C62}"/>
              </a:ext>
            </a:extLst>
          </p:cNvPr>
          <p:cNvSpPr/>
          <p:nvPr/>
        </p:nvSpPr>
        <p:spPr>
          <a:xfrm>
            <a:off x="8921925" y="2064330"/>
            <a:ext cx="3069773" cy="839126"/>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427FBD-457B-DB5B-BB4B-ACB34EB0023C}"/>
              </a:ext>
            </a:extLst>
          </p:cNvPr>
          <p:cNvSpPr txBox="1"/>
          <p:nvPr/>
        </p:nvSpPr>
        <p:spPr>
          <a:xfrm>
            <a:off x="9075634" y="2170632"/>
            <a:ext cx="2726108" cy="646331"/>
          </a:xfrm>
          <a:prstGeom prst="rect">
            <a:avLst/>
          </a:prstGeom>
          <a:noFill/>
        </p:spPr>
        <p:txBody>
          <a:bodyPr wrap="square" rtlCol="0">
            <a:spAutoFit/>
          </a:bodyPr>
          <a:lstStyle/>
          <a:p>
            <a:r>
              <a:rPr lang="en-US" dirty="0">
                <a:solidFill>
                  <a:schemeClr val="bg1"/>
                </a:solidFill>
              </a:rPr>
              <a:t>Step 4: Import completed Form 3 template.</a:t>
            </a:r>
          </a:p>
        </p:txBody>
      </p:sp>
      <p:sp>
        <p:nvSpPr>
          <p:cNvPr id="5" name="Arrow: Down 4">
            <a:extLst>
              <a:ext uri="{FF2B5EF4-FFF2-40B4-BE49-F238E27FC236}">
                <a16:creationId xmlns:a16="http://schemas.microsoft.com/office/drawing/2014/main" id="{92DDD0C0-57C2-E9B8-38A3-AD353484A5C6}"/>
              </a:ext>
            </a:extLst>
          </p:cNvPr>
          <p:cNvSpPr/>
          <p:nvPr/>
        </p:nvSpPr>
        <p:spPr>
          <a:xfrm rot="16200000">
            <a:off x="1615050" y="5082620"/>
            <a:ext cx="402072" cy="485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92FB896-4190-4667-8C54-E2A90409F9E0}"/>
              </a:ext>
            </a:extLst>
          </p:cNvPr>
          <p:cNvSpPr/>
          <p:nvPr/>
        </p:nvSpPr>
        <p:spPr>
          <a:xfrm rot="5400000">
            <a:off x="8386238" y="4676440"/>
            <a:ext cx="564951" cy="589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52F4C-26DC-0C53-0A33-073A9991D9DD}"/>
              </a:ext>
            </a:extLst>
          </p:cNvPr>
          <p:cNvSpPr/>
          <p:nvPr/>
        </p:nvSpPr>
        <p:spPr>
          <a:xfrm>
            <a:off x="8921924" y="4426032"/>
            <a:ext cx="3069773" cy="1099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1B579A-7F6F-2448-B14D-8AAB293A40D9}"/>
              </a:ext>
            </a:extLst>
          </p:cNvPr>
          <p:cNvSpPr txBox="1"/>
          <p:nvPr/>
        </p:nvSpPr>
        <p:spPr>
          <a:xfrm>
            <a:off x="8931879" y="4475496"/>
            <a:ext cx="3153283" cy="923330"/>
          </a:xfrm>
          <a:prstGeom prst="rect">
            <a:avLst/>
          </a:prstGeom>
          <a:noFill/>
        </p:spPr>
        <p:txBody>
          <a:bodyPr wrap="square" rtlCol="0">
            <a:spAutoFit/>
          </a:bodyPr>
          <a:lstStyle/>
          <a:p>
            <a:pPr fontAlgn="auto">
              <a:spcAft>
                <a:spcPts val="0"/>
              </a:spcAft>
              <a:defRPr/>
            </a:pPr>
            <a:r>
              <a:rPr lang="en-US" b="1" u="sng" dirty="0"/>
              <a:t>Select</a:t>
            </a:r>
            <a:r>
              <a:rPr lang="en-US" dirty="0"/>
              <a:t> the Agency/Department from the dropdown list (if not already selected).</a:t>
            </a:r>
          </a:p>
        </p:txBody>
      </p:sp>
      <p:sp>
        <p:nvSpPr>
          <p:cNvPr id="19" name="Rectangle 18">
            <a:extLst>
              <a:ext uri="{FF2B5EF4-FFF2-40B4-BE49-F238E27FC236}">
                <a16:creationId xmlns:a16="http://schemas.microsoft.com/office/drawing/2014/main" id="{601EB81E-336B-81B6-58BE-91A45A3005B9}"/>
              </a:ext>
            </a:extLst>
          </p:cNvPr>
          <p:cNvSpPr/>
          <p:nvPr/>
        </p:nvSpPr>
        <p:spPr>
          <a:xfrm>
            <a:off x="101807" y="5525374"/>
            <a:ext cx="4129914" cy="1121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2ECA50D-9ABE-174E-115C-A06C85AB9385}"/>
              </a:ext>
            </a:extLst>
          </p:cNvPr>
          <p:cNvSpPr txBox="1"/>
          <p:nvPr/>
        </p:nvSpPr>
        <p:spPr>
          <a:xfrm>
            <a:off x="116921" y="5525373"/>
            <a:ext cx="4114800" cy="1077218"/>
          </a:xfrm>
          <a:prstGeom prst="rect">
            <a:avLst/>
          </a:prstGeom>
          <a:noFill/>
        </p:spPr>
        <p:txBody>
          <a:bodyPr wrap="square" rtlCol="0">
            <a:spAutoFit/>
          </a:bodyPr>
          <a:lstStyle/>
          <a:p>
            <a:pPr fontAlgn="auto">
              <a:spcAft>
                <a:spcPts val="0"/>
              </a:spcAft>
              <a:defRPr/>
            </a:pPr>
            <a:r>
              <a:rPr lang="en-US" sz="1600" b="1" u="sng" dirty="0"/>
              <a:t>Click </a:t>
            </a:r>
            <a:r>
              <a:rPr lang="en-US" sz="1600" dirty="0"/>
              <a:t>on the “Select a File To Upload” button.  A dialog box will pop up for you to select which Excel file you want to upload.  Only </a:t>
            </a:r>
            <a:r>
              <a:rPr lang="en-US" sz="1600" b="1" u="sng" dirty="0"/>
              <a:t>one</a:t>
            </a:r>
            <a:r>
              <a:rPr lang="en-US" sz="1600" dirty="0"/>
              <a:t> file can be uploaded at a time.</a:t>
            </a:r>
          </a:p>
        </p:txBody>
      </p:sp>
      <p:sp>
        <p:nvSpPr>
          <p:cNvPr id="18" name="TextBox 17">
            <a:extLst>
              <a:ext uri="{FF2B5EF4-FFF2-40B4-BE49-F238E27FC236}">
                <a16:creationId xmlns:a16="http://schemas.microsoft.com/office/drawing/2014/main" id="{17448C29-C8AA-7315-6C5D-04010E12E3DD}"/>
              </a:ext>
            </a:extLst>
          </p:cNvPr>
          <p:cNvSpPr txBox="1"/>
          <p:nvPr/>
        </p:nvSpPr>
        <p:spPr>
          <a:xfrm>
            <a:off x="8485369" y="4743100"/>
            <a:ext cx="262524" cy="369332"/>
          </a:xfrm>
          <a:prstGeom prst="rect">
            <a:avLst/>
          </a:prstGeom>
          <a:noFill/>
        </p:spPr>
        <p:txBody>
          <a:bodyPr wrap="square" rtlCol="0">
            <a:spAutoFit/>
          </a:bodyPr>
          <a:lstStyle/>
          <a:p>
            <a:r>
              <a:rPr lang="en-US" dirty="0"/>
              <a:t>1</a:t>
            </a:r>
          </a:p>
        </p:txBody>
      </p:sp>
      <p:sp>
        <p:nvSpPr>
          <p:cNvPr id="22" name="TextBox 21">
            <a:extLst>
              <a:ext uri="{FF2B5EF4-FFF2-40B4-BE49-F238E27FC236}">
                <a16:creationId xmlns:a16="http://schemas.microsoft.com/office/drawing/2014/main" id="{40A4F4CD-9BB1-1F10-DD26-A15EDC9CAEE4}"/>
              </a:ext>
            </a:extLst>
          </p:cNvPr>
          <p:cNvSpPr txBox="1"/>
          <p:nvPr/>
        </p:nvSpPr>
        <p:spPr>
          <a:xfrm>
            <a:off x="1573508" y="5133207"/>
            <a:ext cx="262524" cy="369332"/>
          </a:xfrm>
          <a:prstGeom prst="rect">
            <a:avLst/>
          </a:prstGeom>
          <a:noFill/>
        </p:spPr>
        <p:txBody>
          <a:bodyPr wrap="square" rtlCol="0">
            <a:spAutoFit/>
          </a:bodyPr>
          <a:lstStyle/>
          <a:p>
            <a:r>
              <a:rPr lang="en-US" dirty="0"/>
              <a:t>2</a:t>
            </a:r>
          </a:p>
        </p:txBody>
      </p:sp>
      <p:sp>
        <p:nvSpPr>
          <p:cNvPr id="23" name="Arrow: Down 22">
            <a:extLst>
              <a:ext uri="{FF2B5EF4-FFF2-40B4-BE49-F238E27FC236}">
                <a16:creationId xmlns:a16="http://schemas.microsoft.com/office/drawing/2014/main" id="{1FB16079-1157-61EE-B41E-83449037578C}"/>
              </a:ext>
            </a:extLst>
          </p:cNvPr>
          <p:cNvSpPr/>
          <p:nvPr/>
        </p:nvSpPr>
        <p:spPr>
          <a:xfrm>
            <a:off x="5989633" y="4850138"/>
            <a:ext cx="402072" cy="324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3A9E931-8237-1DB5-A06E-697A97067A8E}"/>
              </a:ext>
            </a:extLst>
          </p:cNvPr>
          <p:cNvSpPr txBox="1"/>
          <p:nvPr/>
        </p:nvSpPr>
        <p:spPr>
          <a:xfrm>
            <a:off x="6044652" y="4786524"/>
            <a:ext cx="262524" cy="369332"/>
          </a:xfrm>
          <a:prstGeom prst="rect">
            <a:avLst/>
          </a:prstGeom>
          <a:noFill/>
        </p:spPr>
        <p:txBody>
          <a:bodyPr wrap="square" rtlCol="0">
            <a:spAutoFit/>
          </a:bodyPr>
          <a:lstStyle/>
          <a:p>
            <a:r>
              <a:rPr lang="en-US" dirty="0"/>
              <a:t>3</a:t>
            </a:r>
          </a:p>
        </p:txBody>
      </p:sp>
      <p:sp>
        <p:nvSpPr>
          <p:cNvPr id="25" name="Rectangle 24">
            <a:extLst>
              <a:ext uri="{FF2B5EF4-FFF2-40B4-BE49-F238E27FC236}">
                <a16:creationId xmlns:a16="http://schemas.microsoft.com/office/drawing/2014/main" id="{65A15AA4-6AD9-2215-BEE9-F07DE0409584}"/>
              </a:ext>
            </a:extLst>
          </p:cNvPr>
          <p:cNvSpPr/>
          <p:nvPr/>
        </p:nvSpPr>
        <p:spPr>
          <a:xfrm>
            <a:off x="4856818" y="1804114"/>
            <a:ext cx="3069773" cy="304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5A41BE-D6E7-5D2F-2B5B-DFD77515EDCD}"/>
              </a:ext>
            </a:extLst>
          </p:cNvPr>
          <p:cNvSpPr txBox="1"/>
          <p:nvPr/>
        </p:nvSpPr>
        <p:spPr>
          <a:xfrm>
            <a:off x="4881094" y="1907203"/>
            <a:ext cx="3153283" cy="2554545"/>
          </a:xfrm>
          <a:prstGeom prst="rect">
            <a:avLst/>
          </a:prstGeom>
          <a:noFill/>
        </p:spPr>
        <p:txBody>
          <a:bodyPr wrap="square" rtlCol="0">
            <a:spAutoFit/>
          </a:bodyPr>
          <a:lstStyle/>
          <a:p>
            <a:pPr marL="0" indent="0" fontAlgn="auto">
              <a:spcAft>
                <a:spcPts val="0"/>
              </a:spcAft>
              <a:buNone/>
              <a:defRPr/>
            </a:pPr>
            <a:r>
              <a:rPr lang="en-US" sz="1600" dirty="0"/>
              <a:t>Once a file has been selected and completely uploaded, </a:t>
            </a:r>
            <a:r>
              <a:rPr lang="en-US" sz="1600" b="1" u="sng" dirty="0"/>
              <a:t>click</a:t>
            </a:r>
            <a:r>
              <a:rPr lang="en-US" sz="1600" dirty="0"/>
              <a:t> on the “Import Excel” button. A “wait” icon will display while the file is being processed.  If everything goes well, you will be greeted with the following message. If instead you receive errors, resolve them within the Excel file, then try importing the Excel file again.</a:t>
            </a:r>
          </a:p>
        </p:txBody>
      </p:sp>
      <p:sp>
        <p:nvSpPr>
          <p:cNvPr id="27" name="Oval 26">
            <a:extLst>
              <a:ext uri="{FF2B5EF4-FFF2-40B4-BE49-F238E27FC236}">
                <a16:creationId xmlns:a16="http://schemas.microsoft.com/office/drawing/2014/main" id="{0929905C-387A-048A-4764-C9E030E0AD91}"/>
              </a:ext>
            </a:extLst>
          </p:cNvPr>
          <p:cNvSpPr/>
          <p:nvPr/>
        </p:nvSpPr>
        <p:spPr>
          <a:xfrm flipV="1">
            <a:off x="8130249" y="4850138"/>
            <a:ext cx="355120" cy="288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 name="Picture 7" descr="C:\Users\dmyers\Desktop\success.PNG">
            <a:extLst>
              <a:ext uri="{FF2B5EF4-FFF2-40B4-BE49-F238E27FC236}">
                <a16:creationId xmlns:a16="http://schemas.microsoft.com/office/drawing/2014/main" id="{BF1BFA06-F294-EC74-DFC9-C038218E73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48" b="28888"/>
          <a:stretch/>
        </p:blipFill>
        <p:spPr bwMode="auto">
          <a:xfrm>
            <a:off x="4951841" y="4517425"/>
            <a:ext cx="2879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881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156B58A-1F17-4FE2-A469-F793C698E5BE}"/>
              </a:ext>
            </a:extLst>
          </p:cNvPr>
          <p:cNvSpPr>
            <a:spLocks noGrp="1"/>
          </p:cNvSpPr>
          <p:nvPr>
            <p:ph type="title"/>
          </p:nvPr>
        </p:nvSpPr>
        <p:spPr/>
        <p:txBody>
          <a:bodyPr/>
          <a:lstStyle/>
          <a:p>
            <a:r>
              <a:rPr lang="en-US" altLang="en-US" dirty="0"/>
              <a:t>Form 3 Portal – Resolving Import Errors</a:t>
            </a:r>
          </a:p>
        </p:txBody>
      </p:sp>
      <p:sp>
        <p:nvSpPr>
          <p:cNvPr id="86021" name="Content Placeholder 2">
            <a:extLst>
              <a:ext uri="{FF2B5EF4-FFF2-40B4-BE49-F238E27FC236}">
                <a16:creationId xmlns:a16="http://schemas.microsoft.com/office/drawing/2014/main" id="{89B175B5-EA8E-4B6E-B869-EE469A576E32}"/>
              </a:ext>
            </a:extLst>
          </p:cNvPr>
          <p:cNvSpPr>
            <a:spLocks noGrp="1"/>
          </p:cNvSpPr>
          <p:nvPr>
            <p:ph idx="1"/>
          </p:nvPr>
        </p:nvSpPr>
        <p:spPr/>
        <p:txBody>
          <a:bodyPr/>
          <a:lstStyle/>
          <a:p>
            <a:r>
              <a:rPr lang="en-US" altLang="en-US" dirty="0"/>
              <a:t>Errors and Resolutions</a:t>
            </a:r>
          </a:p>
          <a:p>
            <a:pPr lvl="1"/>
            <a:r>
              <a:rPr lang="en-US" altLang="en-US" dirty="0"/>
              <a:t>There are common errors that arise when importing the Form 3 Data Template.</a:t>
            </a:r>
          </a:p>
          <a:p>
            <a:pPr lvl="1"/>
            <a:r>
              <a:rPr lang="en-US" altLang="en-US" dirty="0"/>
              <a:t>Each error will attempt to list which Excel sheet the error occurred in, and the Unique Identifier used to identify which row.  </a:t>
            </a:r>
          </a:p>
          <a:p>
            <a:pPr lvl="1"/>
            <a:r>
              <a:rPr lang="en-US" altLang="en-US" dirty="0"/>
              <a:t>Also included should be the Column Name (if applicable) to identify the column.  </a:t>
            </a:r>
          </a:p>
          <a:p>
            <a:pPr lvl="1"/>
            <a:r>
              <a:rPr lang="en-US" altLang="en-US" dirty="0"/>
              <a:t>Each Error will be listed as a bulleted list item in red text. </a:t>
            </a:r>
          </a:p>
          <a:p>
            <a:pPr lvl="1"/>
            <a:r>
              <a:rPr lang="en-US" altLang="en-US" dirty="0"/>
              <a:t>Don’t worry, if you encounter errors, no data in the system will be overwritten until all the errors are fixed.</a:t>
            </a:r>
          </a:p>
          <a:p>
            <a:endParaRPr lang="en-US" altLang="en-US" dirty="0"/>
          </a:p>
        </p:txBody>
      </p:sp>
      <p:sp>
        <p:nvSpPr>
          <p:cNvPr id="4" name="Footer Placeholder 3">
            <a:extLst>
              <a:ext uri="{FF2B5EF4-FFF2-40B4-BE49-F238E27FC236}">
                <a16:creationId xmlns:a16="http://schemas.microsoft.com/office/drawing/2014/main" id="{5E7CB35B-FCF0-43B3-AD90-7B0AF31CF37C}"/>
              </a:ext>
            </a:extLst>
          </p:cNvPr>
          <p:cNvSpPr>
            <a:spLocks noGrp="1"/>
          </p:cNvSpPr>
          <p:nvPr>
            <p:ph type="ftr" sz="quarter" idx="11"/>
          </p:nvPr>
        </p:nvSpPr>
        <p:spPr/>
        <p:txBody>
          <a:bodyPr/>
          <a:lstStyle/>
          <a:p>
            <a:pPr>
              <a:defRPr/>
            </a:pPr>
            <a:r>
              <a:rPr lang="en-US"/>
              <a:t>For Internal Training Purposes Only</a:t>
            </a:r>
          </a:p>
        </p:txBody>
      </p:sp>
      <p:sp>
        <p:nvSpPr>
          <p:cNvPr id="86020" name="TextBox 6">
            <a:extLst>
              <a:ext uri="{FF2B5EF4-FFF2-40B4-BE49-F238E27FC236}">
                <a16:creationId xmlns:a16="http://schemas.microsoft.com/office/drawing/2014/main" id="{D2DAA7CD-1A4F-4601-BCD1-4BDF031C118B}"/>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B7485C8E-B59A-D23E-30B5-1DF02F66AB67}"/>
              </a:ext>
            </a:extLst>
          </p:cNvPr>
          <p:cNvSpPr>
            <a:spLocks noGrp="1"/>
          </p:cNvSpPr>
          <p:nvPr>
            <p:ph type="sldNum" sz="quarter" idx="12"/>
          </p:nvPr>
        </p:nvSpPr>
        <p:spPr/>
        <p:txBody>
          <a:bodyPr/>
          <a:lstStyle/>
          <a:p>
            <a:fld id="{67C030F3-AF27-4921-B0F4-8B1F55AEDAD5}" type="slidenum">
              <a:rPr lang="en-US" smtClean="0"/>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989FCEE-04E2-428C-A3E1-AB0CE5601A5D}"/>
              </a:ext>
            </a:extLst>
          </p:cNvPr>
          <p:cNvSpPr>
            <a:spLocks noGrp="1"/>
          </p:cNvSpPr>
          <p:nvPr>
            <p:ph type="title"/>
          </p:nvPr>
        </p:nvSpPr>
        <p:spPr/>
        <p:txBody>
          <a:bodyPr/>
          <a:lstStyle/>
          <a:p>
            <a:r>
              <a:rPr lang="en-US" altLang="en-US" dirty="0"/>
              <a:t>Form 3 Portal – Resolving Import Errors</a:t>
            </a:r>
          </a:p>
        </p:txBody>
      </p:sp>
      <p:sp>
        <p:nvSpPr>
          <p:cNvPr id="87045" name="Content Placeholder 2">
            <a:extLst>
              <a:ext uri="{FF2B5EF4-FFF2-40B4-BE49-F238E27FC236}">
                <a16:creationId xmlns:a16="http://schemas.microsoft.com/office/drawing/2014/main" id="{DC4790C1-F8C8-4C53-A42D-A8A03B440C6B}"/>
              </a:ext>
            </a:extLst>
          </p:cNvPr>
          <p:cNvSpPr>
            <a:spLocks noGrp="1"/>
          </p:cNvSpPr>
          <p:nvPr>
            <p:ph idx="1"/>
          </p:nvPr>
        </p:nvSpPr>
        <p:spPr>
          <a:xfrm>
            <a:off x="838200" y="1443038"/>
            <a:ext cx="10515600" cy="4733925"/>
          </a:xfrm>
        </p:spPr>
        <p:txBody>
          <a:bodyPr/>
          <a:lstStyle/>
          <a:p>
            <a:r>
              <a:rPr lang="en-US" altLang="en-US" dirty="0"/>
              <a:t>Errors and Resolutions (cont.)</a:t>
            </a:r>
          </a:p>
          <a:p>
            <a:endParaRPr lang="en-US" altLang="en-US" dirty="0"/>
          </a:p>
        </p:txBody>
      </p:sp>
      <p:sp>
        <p:nvSpPr>
          <p:cNvPr id="4" name="Footer Placeholder 3">
            <a:extLst>
              <a:ext uri="{FF2B5EF4-FFF2-40B4-BE49-F238E27FC236}">
                <a16:creationId xmlns:a16="http://schemas.microsoft.com/office/drawing/2014/main" id="{4962EDCD-66AF-4FB7-9946-0140652D5859}"/>
              </a:ext>
            </a:extLst>
          </p:cNvPr>
          <p:cNvSpPr>
            <a:spLocks noGrp="1"/>
          </p:cNvSpPr>
          <p:nvPr>
            <p:ph type="ftr" sz="quarter" idx="11"/>
          </p:nvPr>
        </p:nvSpPr>
        <p:spPr/>
        <p:txBody>
          <a:bodyPr/>
          <a:lstStyle/>
          <a:p>
            <a:pPr>
              <a:defRPr/>
            </a:pPr>
            <a:r>
              <a:rPr lang="en-US"/>
              <a:t>For Internal Training Purposes Only</a:t>
            </a:r>
          </a:p>
        </p:txBody>
      </p:sp>
      <p:sp>
        <p:nvSpPr>
          <p:cNvPr id="87044" name="TextBox 6">
            <a:extLst>
              <a:ext uri="{FF2B5EF4-FFF2-40B4-BE49-F238E27FC236}">
                <a16:creationId xmlns:a16="http://schemas.microsoft.com/office/drawing/2014/main" id="{DE86B142-8097-409D-944F-9F1E71987BF2}"/>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87046" name="Picture 4">
            <a:extLst>
              <a:ext uri="{FF2B5EF4-FFF2-40B4-BE49-F238E27FC236}">
                <a16:creationId xmlns:a16="http://schemas.microsoft.com/office/drawing/2014/main" id="{AF751194-8798-4BF2-98B0-B6ACEBFAAD0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74775" y="1870075"/>
            <a:ext cx="93059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5">
            <a:extLst>
              <a:ext uri="{FF2B5EF4-FFF2-40B4-BE49-F238E27FC236}">
                <a16:creationId xmlns:a16="http://schemas.microsoft.com/office/drawing/2014/main" id="{C7828DC5-59B3-4D00-81B7-3AE77FA0383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74775" y="4108450"/>
            <a:ext cx="89947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6E96A0F-33AC-E85D-C366-1410C4F72102}"/>
              </a:ext>
            </a:extLst>
          </p:cNvPr>
          <p:cNvSpPr>
            <a:spLocks noGrp="1"/>
          </p:cNvSpPr>
          <p:nvPr>
            <p:ph type="sldNum" sz="quarter" idx="12"/>
          </p:nvPr>
        </p:nvSpPr>
        <p:spPr/>
        <p:txBody>
          <a:bodyPr/>
          <a:lstStyle/>
          <a:p>
            <a:fld id="{67C030F3-AF27-4921-B0F4-8B1F55AEDAD5}"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DEDB"/>
        </a:solidFill>
        <a:effectLst/>
      </p:bgPr>
    </p:bg>
    <p:spTree>
      <p:nvGrpSpPr>
        <p:cNvPr id="1" name=""/>
        <p:cNvGrpSpPr/>
        <p:nvPr/>
      </p:nvGrpSpPr>
      <p:grpSpPr>
        <a:xfrm>
          <a:off x="0" y="0"/>
          <a:ext cx="0" cy="0"/>
          <a:chOff x="0" y="0"/>
          <a:chExt cx="0" cy="0"/>
        </a:xfrm>
      </p:grpSpPr>
      <p:sp useBgFill="1">
        <p:nvSpPr>
          <p:cNvPr id="25"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CC1DA-919A-6A55-B4BD-0ED4C5372F4D}"/>
              </a:ext>
            </a:extLst>
          </p:cNvPr>
          <p:cNvSpPr>
            <a:spLocks noGrp="1"/>
          </p:cNvSpPr>
          <p:nvPr>
            <p:ph type="title"/>
          </p:nvPr>
        </p:nvSpPr>
        <p:spPr>
          <a:xfrm>
            <a:off x="411480" y="987552"/>
            <a:ext cx="4485861" cy="1088136"/>
          </a:xfrm>
        </p:spPr>
        <p:txBody>
          <a:bodyPr anchor="b">
            <a:normAutofit/>
          </a:bodyPr>
          <a:lstStyle/>
          <a:p>
            <a:r>
              <a:rPr lang="en-US" sz="3400"/>
              <a:t>What is Form 3? </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EDB9A44-6935-2A02-196D-CBCB98A6C568}"/>
              </a:ext>
            </a:extLst>
          </p:cNvPr>
          <p:cNvSpPr>
            <a:spLocks noGrp="1"/>
          </p:cNvSpPr>
          <p:nvPr>
            <p:ph idx="1"/>
          </p:nvPr>
        </p:nvSpPr>
        <p:spPr>
          <a:xfrm>
            <a:off x="210500" y="2543302"/>
            <a:ext cx="5533073" cy="3584448"/>
          </a:xfrm>
        </p:spPr>
        <p:txBody>
          <a:bodyPr anchor="t">
            <a:normAutofit/>
          </a:bodyPr>
          <a:lstStyle/>
          <a:p>
            <a:r>
              <a:rPr lang="en-US" sz="2400" dirty="0"/>
              <a:t>Form #3 represents a comprehensive MBE contract payments and subcontractor utilization database that captures prime and subcontractor actual payments on both a fiscal year and a contract to-date basis.</a:t>
            </a:r>
          </a:p>
          <a:p>
            <a:r>
              <a:rPr lang="en-US" sz="2400" dirty="0"/>
              <a:t>Actual payments represents the money your agency spent on a contract to date. </a:t>
            </a:r>
          </a:p>
        </p:txBody>
      </p:sp>
      <p:sp>
        <p:nvSpPr>
          <p:cNvPr id="4" name="Footer Placeholder 3">
            <a:extLst>
              <a:ext uri="{FF2B5EF4-FFF2-40B4-BE49-F238E27FC236}">
                <a16:creationId xmlns:a16="http://schemas.microsoft.com/office/drawing/2014/main" id="{97AFA152-BD40-2C44-47E5-81DDB796457A}"/>
              </a:ext>
            </a:extLst>
          </p:cNvPr>
          <p:cNvSpPr>
            <a:spLocks noGrp="1"/>
          </p:cNvSpPr>
          <p:nvPr>
            <p:ph type="ftr" sz="quarter" idx="11"/>
          </p:nvPr>
        </p:nvSpPr>
        <p:spPr>
          <a:xfrm>
            <a:off x="1901952" y="6356350"/>
            <a:ext cx="3017520" cy="365125"/>
          </a:xfrm>
        </p:spPr>
        <p:txBody>
          <a:bodyPr>
            <a:normAutofit/>
          </a:bodyPr>
          <a:lstStyle/>
          <a:p>
            <a:pPr algn="r">
              <a:spcAft>
                <a:spcPts val="600"/>
              </a:spcAft>
            </a:pPr>
            <a:r>
              <a:rPr lang="en-US">
                <a:solidFill>
                  <a:schemeClr val="tx1">
                    <a:lumMod val="50000"/>
                    <a:lumOff val="50000"/>
                  </a:schemeClr>
                </a:solidFill>
              </a:rPr>
              <a:t>For Internal Training Purposes Only</a:t>
            </a:r>
          </a:p>
        </p:txBody>
      </p:sp>
      <p:pic>
        <p:nvPicPr>
          <p:cNvPr id="7" name="Picture 6" descr="Shape, background pattern&#10;&#10;Description automatically generated">
            <a:extLst>
              <a:ext uri="{FF2B5EF4-FFF2-40B4-BE49-F238E27FC236}">
                <a16:creationId xmlns:a16="http://schemas.microsoft.com/office/drawing/2014/main" id="{EFCB9865-016F-C35B-ACF3-E6FAE4208313}"/>
              </a:ext>
            </a:extLst>
          </p:cNvPr>
          <p:cNvPicPr>
            <a:picLocks noChangeAspect="1"/>
          </p:cNvPicPr>
          <p:nvPr/>
        </p:nvPicPr>
        <p:blipFill rotWithShape="1">
          <a:blip r:embed="rId3">
            <a:extLst>
              <a:ext uri="{28A0092B-C50C-407E-A947-70E740481C1C}">
                <a14:useLocalDpi xmlns:a14="http://schemas.microsoft.com/office/drawing/2010/main" val="0"/>
              </a:ext>
            </a:extLst>
          </a:blip>
          <a:srcRect l="19869" r="13128" b="-1"/>
          <a:stretch/>
        </p:blipFill>
        <p:spPr>
          <a:xfrm>
            <a:off x="5743574" y="10"/>
            <a:ext cx="6448425"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Slide Number Placeholder 4">
            <a:extLst>
              <a:ext uri="{FF2B5EF4-FFF2-40B4-BE49-F238E27FC236}">
                <a16:creationId xmlns:a16="http://schemas.microsoft.com/office/drawing/2014/main" id="{309DC407-D86F-F88F-CD92-AE67ED9C5D95}"/>
              </a:ext>
            </a:extLst>
          </p:cNvPr>
          <p:cNvSpPr>
            <a:spLocks noGrp="1"/>
          </p:cNvSpPr>
          <p:nvPr>
            <p:ph type="sldNum" sz="quarter" idx="12"/>
          </p:nvPr>
        </p:nvSpPr>
        <p:spPr>
          <a:xfrm>
            <a:off x="9037321" y="6356350"/>
            <a:ext cx="2743200" cy="365125"/>
          </a:xfrm>
        </p:spPr>
        <p:txBody>
          <a:bodyPr>
            <a:normAutofit/>
          </a:bodyPr>
          <a:lstStyle/>
          <a:p>
            <a:pPr>
              <a:spcAft>
                <a:spcPts val="600"/>
              </a:spcAft>
            </a:pPr>
            <a:fld id="{67C030F3-AF27-4921-B0F4-8B1F55AEDAD5}" type="slidenum">
              <a:rPr lang="en-US">
                <a:solidFill>
                  <a:schemeClr val="bg1"/>
                </a:solidFill>
              </a:rPr>
              <a:pPr>
                <a:spcAft>
                  <a:spcPts val="600"/>
                </a:spcAft>
              </a:pPr>
              <a:t>4</a:t>
            </a:fld>
            <a:endParaRPr lang="en-US">
              <a:solidFill>
                <a:schemeClr val="bg1"/>
              </a:solidFill>
            </a:endParaRPr>
          </a:p>
        </p:txBody>
      </p:sp>
    </p:spTree>
    <p:extLst>
      <p:ext uri="{BB962C8B-B14F-4D97-AF65-F5344CB8AC3E}">
        <p14:creationId xmlns:p14="http://schemas.microsoft.com/office/powerpoint/2010/main" val="1120244310"/>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6A72A41-3765-4A15-B7B1-2FA75680D5DA}"/>
              </a:ext>
            </a:extLst>
          </p:cNvPr>
          <p:cNvSpPr>
            <a:spLocks noGrp="1"/>
          </p:cNvSpPr>
          <p:nvPr>
            <p:ph type="title"/>
          </p:nvPr>
        </p:nvSpPr>
        <p:spPr/>
        <p:txBody>
          <a:bodyPr/>
          <a:lstStyle/>
          <a:p>
            <a:r>
              <a:rPr lang="en-US" altLang="en-US" dirty="0"/>
              <a:t>Form 3 Portal – Resolving Import Errors</a:t>
            </a:r>
          </a:p>
        </p:txBody>
      </p:sp>
      <p:sp>
        <p:nvSpPr>
          <p:cNvPr id="88069" name="Content Placeholder 2">
            <a:extLst>
              <a:ext uri="{FF2B5EF4-FFF2-40B4-BE49-F238E27FC236}">
                <a16:creationId xmlns:a16="http://schemas.microsoft.com/office/drawing/2014/main" id="{0C58DA61-1320-4D98-B9F5-746169F02DCC}"/>
              </a:ext>
            </a:extLst>
          </p:cNvPr>
          <p:cNvSpPr>
            <a:spLocks noGrp="1"/>
          </p:cNvSpPr>
          <p:nvPr>
            <p:ph idx="1"/>
          </p:nvPr>
        </p:nvSpPr>
        <p:spPr>
          <a:xfrm>
            <a:off x="838200" y="1443038"/>
            <a:ext cx="10515600" cy="4733925"/>
          </a:xfrm>
        </p:spPr>
        <p:txBody>
          <a:bodyPr/>
          <a:lstStyle/>
          <a:p>
            <a:r>
              <a:rPr lang="en-US" altLang="en-US"/>
              <a:t>Errors and Resolutions (cont.)</a:t>
            </a:r>
          </a:p>
          <a:p>
            <a:endParaRPr lang="en-US" altLang="en-US"/>
          </a:p>
        </p:txBody>
      </p:sp>
      <p:sp>
        <p:nvSpPr>
          <p:cNvPr id="4" name="Footer Placeholder 3">
            <a:extLst>
              <a:ext uri="{FF2B5EF4-FFF2-40B4-BE49-F238E27FC236}">
                <a16:creationId xmlns:a16="http://schemas.microsoft.com/office/drawing/2014/main" id="{C23E12A5-62B1-416C-85D7-5CF54289AF3D}"/>
              </a:ext>
            </a:extLst>
          </p:cNvPr>
          <p:cNvSpPr>
            <a:spLocks noGrp="1"/>
          </p:cNvSpPr>
          <p:nvPr>
            <p:ph type="ftr" sz="quarter" idx="11"/>
          </p:nvPr>
        </p:nvSpPr>
        <p:spPr/>
        <p:txBody>
          <a:bodyPr/>
          <a:lstStyle/>
          <a:p>
            <a:pPr>
              <a:defRPr/>
            </a:pPr>
            <a:r>
              <a:rPr lang="en-US"/>
              <a:t>For Internal Training Purposes Only</a:t>
            </a:r>
          </a:p>
        </p:txBody>
      </p:sp>
      <p:sp>
        <p:nvSpPr>
          <p:cNvPr id="88068" name="TextBox 6">
            <a:extLst>
              <a:ext uri="{FF2B5EF4-FFF2-40B4-BE49-F238E27FC236}">
                <a16:creationId xmlns:a16="http://schemas.microsoft.com/office/drawing/2014/main" id="{C1892893-CF6F-423D-8D19-A0906DF9AE3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88070" name="Picture 7">
            <a:extLst>
              <a:ext uri="{FF2B5EF4-FFF2-40B4-BE49-F238E27FC236}">
                <a16:creationId xmlns:a16="http://schemas.microsoft.com/office/drawing/2014/main" id="{6F1EDD78-FC76-441C-AD32-429EB847014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43000" y="1870075"/>
            <a:ext cx="8510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E2E152E-6FB5-63A4-7F45-6B9136472F35}"/>
              </a:ext>
            </a:extLst>
          </p:cNvPr>
          <p:cNvSpPr>
            <a:spLocks noGrp="1"/>
          </p:cNvSpPr>
          <p:nvPr>
            <p:ph type="sldNum" sz="quarter" idx="12"/>
          </p:nvPr>
        </p:nvSpPr>
        <p:spPr/>
        <p:txBody>
          <a:bodyPr/>
          <a:lstStyle/>
          <a:p>
            <a:fld id="{67C030F3-AF27-4921-B0F4-8B1F55AEDAD5}" type="slidenum">
              <a:rPr lang="en-US" smtClean="0"/>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5DC0A77-FB9C-4ACA-8733-3B6A5C8A1A7A}"/>
              </a:ext>
            </a:extLst>
          </p:cNvPr>
          <p:cNvSpPr>
            <a:spLocks noGrp="1"/>
          </p:cNvSpPr>
          <p:nvPr>
            <p:ph type="title"/>
          </p:nvPr>
        </p:nvSpPr>
        <p:spPr/>
        <p:txBody>
          <a:bodyPr/>
          <a:lstStyle/>
          <a:p>
            <a:r>
              <a:rPr lang="en-US" altLang="en-US" dirty="0"/>
              <a:t>Form 3 Portal – Import Method</a:t>
            </a:r>
          </a:p>
        </p:txBody>
      </p:sp>
      <p:sp>
        <p:nvSpPr>
          <p:cNvPr id="3" name="Content Placeholder 2">
            <a:extLst>
              <a:ext uri="{FF2B5EF4-FFF2-40B4-BE49-F238E27FC236}">
                <a16:creationId xmlns:a16="http://schemas.microsoft.com/office/drawing/2014/main" id="{D42381CD-91A3-4F7A-A5A5-413F73083205}"/>
              </a:ext>
            </a:extLst>
          </p:cNvPr>
          <p:cNvSpPr>
            <a:spLocks noGrp="1"/>
          </p:cNvSpPr>
          <p:nvPr>
            <p:ph idx="1"/>
          </p:nvPr>
        </p:nvSpPr>
        <p:spPr>
          <a:xfrm>
            <a:off x="838200" y="1443038"/>
            <a:ext cx="10515600" cy="4733925"/>
          </a:xfrm>
        </p:spPr>
        <p:txBody>
          <a:bodyPr rtlCol="0">
            <a:normAutofit fontScale="62500" lnSpcReduction="20000"/>
          </a:bodyPr>
          <a:lstStyle/>
          <a:p>
            <a:pPr fontAlgn="auto">
              <a:spcAft>
                <a:spcPts val="0"/>
              </a:spcAft>
              <a:defRPr/>
            </a:pPr>
            <a:r>
              <a:rPr lang="en-US" dirty="0"/>
              <a:t>Errors and Resolutions (cont.)</a:t>
            </a:r>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endParaRPr lang="en-US" dirty="0"/>
          </a:p>
          <a:p>
            <a:pPr fontAlgn="auto">
              <a:spcAft>
                <a:spcPts val="0"/>
              </a:spcAft>
              <a:defRPr/>
            </a:pPr>
            <a:r>
              <a:rPr lang="en-US" dirty="0"/>
              <a:t>The above (Or a subset of) will appear whenever a required column has missing data (a blank cell).  The error message will hold whether it was a Prime or subcontractor, the relevant ID string, and the column that is missing the data.  Just add or fix the corresponding data column.  For contracts that may not have some of the data, you can fill in default data.  See the section above for default data for missing data (Ex. A P-Card might not have an end date). </a:t>
            </a:r>
            <a:r>
              <a:rPr lang="en-US" dirty="0">
                <a:highlight>
                  <a:srgbClr val="FFFF00"/>
                </a:highlight>
              </a:rPr>
              <a:t>OR IT MIGHT JUST BE A BLANK LINE THAT IS INCLUDED IN YOUR DATA.</a:t>
            </a:r>
          </a:p>
        </p:txBody>
      </p:sp>
      <p:sp>
        <p:nvSpPr>
          <p:cNvPr id="4" name="Footer Placeholder 3">
            <a:extLst>
              <a:ext uri="{FF2B5EF4-FFF2-40B4-BE49-F238E27FC236}">
                <a16:creationId xmlns:a16="http://schemas.microsoft.com/office/drawing/2014/main" id="{A3B9DE61-B3E9-4462-A7B8-8B89390981DD}"/>
              </a:ext>
            </a:extLst>
          </p:cNvPr>
          <p:cNvSpPr>
            <a:spLocks noGrp="1"/>
          </p:cNvSpPr>
          <p:nvPr>
            <p:ph type="ftr" sz="quarter" idx="11"/>
          </p:nvPr>
        </p:nvSpPr>
        <p:spPr/>
        <p:txBody>
          <a:bodyPr/>
          <a:lstStyle/>
          <a:p>
            <a:pPr>
              <a:defRPr/>
            </a:pPr>
            <a:r>
              <a:rPr lang="en-US"/>
              <a:t>For Internal Training Purposes Only</a:t>
            </a:r>
          </a:p>
        </p:txBody>
      </p:sp>
      <p:sp>
        <p:nvSpPr>
          <p:cNvPr id="89092" name="TextBox 6">
            <a:extLst>
              <a:ext uri="{FF2B5EF4-FFF2-40B4-BE49-F238E27FC236}">
                <a16:creationId xmlns:a16="http://schemas.microsoft.com/office/drawing/2014/main" id="{747AC6E7-A285-4E5E-A878-EAB9CE8117A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pic>
        <p:nvPicPr>
          <p:cNvPr id="89094" name="Picture 4">
            <a:extLst>
              <a:ext uri="{FF2B5EF4-FFF2-40B4-BE49-F238E27FC236}">
                <a16:creationId xmlns:a16="http://schemas.microsoft.com/office/drawing/2014/main" id="{FB3D1968-3974-434E-8DAD-92D8B7630F7C}"/>
              </a:ext>
            </a:extLst>
          </p:cNvPr>
          <p:cNvPicPr>
            <a:picLocks noChangeAspect="1"/>
          </p:cNvPicPr>
          <p:nvPr/>
        </p:nvPicPr>
        <p:blipFill>
          <a:blip r:embed="rId2" cstate="hqprint">
            <a:extLst>
              <a:ext uri="{28A0092B-C50C-407E-A947-70E740481C1C}">
                <a14:useLocalDpi xmlns:a14="http://schemas.microsoft.com/office/drawing/2010/main" val="0"/>
              </a:ext>
            </a:extLst>
          </a:blip>
          <a:srcRect b="34309"/>
          <a:stretch>
            <a:fillRect/>
          </a:stretch>
        </p:blipFill>
        <p:spPr bwMode="auto">
          <a:xfrm>
            <a:off x="1095375" y="1735138"/>
            <a:ext cx="736123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E101C47-3798-2922-AD55-0770844A25B5}"/>
              </a:ext>
            </a:extLst>
          </p:cNvPr>
          <p:cNvSpPr>
            <a:spLocks noGrp="1"/>
          </p:cNvSpPr>
          <p:nvPr>
            <p:ph type="sldNum" sz="quarter" idx="12"/>
          </p:nvPr>
        </p:nvSpPr>
        <p:spPr/>
        <p:txBody>
          <a:bodyPr/>
          <a:lstStyle/>
          <a:p>
            <a:fld id="{67C030F3-AF27-4921-B0F4-8B1F55AEDAD5}"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86EA6D-F080-FD81-5D12-248DE3C663E4}"/>
              </a:ext>
            </a:extLst>
          </p:cNvPr>
          <p:cNvPicPr>
            <a:picLocks noChangeAspect="1"/>
          </p:cNvPicPr>
          <p:nvPr/>
        </p:nvPicPr>
        <p:blipFill rotWithShape="1">
          <a:blip r:embed="rId2"/>
          <a:srcRect l="18626" r="11868" b="2242"/>
          <a:stretch/>
        </p:blipFill>
        <p:spPr>
          <a:xfrm>
            <a:off x="3523488" y="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C7B897-2E4A-DDB4-8346-DEE1FCF565C1}"/>
              </a:ext>
            </a:extLst>
          </p:cNvPr>
          <p:cNvSpPr>
            <a:spLocks noGrp="1"/>
          </p:cNvSpPr>
          <p:nvPr>
            <p:ph type="ctrTitle"/>
          </p:nvPr>
        </p:nvSpPr>
        <p:spPr>
          <a:xfrm>
            <a:off x="477981" y="1122363"/>
            <a:ext cx="4023360" cy="3204134"/>
          </a:xfrm>
        </p:spPr>
        <p:txBody>
          <a:bodyPr anchor="b">
            <a:normAutofit/>
          </a:bodyPr>
          <a:lstStyle/>
          <a:p>
            <a:pPr algn="l"/>
            <a:r>
              <a:rPr lang="en-US" sz="4800"/>
              <a:t>Review and Submission </a:t>
            </a:r>
          </a:p>
        </p:txBody>
      </p:sp>
      <p:sp>
        <p:nvSpPr>
          <p:cNvPr id="3" name="Subtitle 2">
            <a:extLst>
              <a:ext uri="{FF2B5EF4-FFF2-40B4-BE49-F238E27FC236}">
                <a16:creationId xmlns:a16="http://schemas.microsoft.com/office/drawing/2014/main" id="{432F5C25-4C1B-87DA-C480-44FFBA37C416}"/>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826FCFD-4956-127D-21EE-D9289BD653F9}"/>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0F2A5A71-EA91-3626-E8D5-D577DA802840}"/>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42</a:t>
            </a:fld>
            <a:endParaRPr lang="en-US">
              <a:solidFill>
                <a:schemeClr val="tx1"/>
              </a:solidFill>
            </a:endParaRPr>
          </a:p>
        </p:txBody>
      </p:sp>
    </p:spTree>
    <p:extLst>
      <p:ext uri="{BB962C8B-B14F-4D97-AF65-F5344CB8AC3E}">
        <p14:creationId xmlns:p14="http://schemas.microsoft.com/office/powerpoint/2010/main" val="178572962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7E9B0E-E6E1-7DE7-AD0C-29341A566802}"/>
              </a:ext>
            </a:extLst>
          </p:cNvPr>
          <p:cNvSpPr/>
          <p:nvPr/>
        </p:nvSpPr>
        <p:spPr>
          <a:xfrm>
            <a:off x="8108557" y="957993"/>
            <a:ext cx="3795678" cy="1377226"/>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1138" name="Title 1">
            <a:extLst>
              <a:ext uri="{FF2B5EF4-FFF2-40B4-BE49-F238E27FC236}">
                <a16:creationId xmlns:a16="http://schemas.microsoft.com/office/drawing/2014/main" id="{CAEC46A0-A3C9-4956-9002-B0117C385F72}"/>
              </a:ext>
            </a:extLst>
          </p:cNvPr>
          <p:cNvSpPr>
            <a:spLocks noGrp="1"/>
          </p:cNvSpPr>
          <p:nvPr>
            <p:ph type="title"/>
          </p:nvPr>
        </p:nvSpPr>
        <p:spPr>
          <a:xfrm>
            <a:off x="568693" y="84556"/>
            <a:ext cx="10515600" cy="1325563"/>
          </a:xfrm>
        </p:spPr>
        <p:txBody>
          <a:bodyPr/>
          <a:lstStyle/>
          <a:p>
            <a:r>
              <a:rPr lang="en-US" altLang="en-US" dirty="0"/>
              <a:t>Form 3 Portal – Reviewing Data</a:t>
            </a:r>
          </a:p>
        </p:txBody>
      </p:sp>
      <p:sp>
        <p:nvSpPr>
          <p:cNvPr id="91141" name="Content Placeholder 2">
            <a:extLst>
              <a:ext uri="{FF2B5EF4-FFF2-40B4-BE49-F238E27FC236}">
                <a16:creationId xmlns:a16="http://schemas.microsoft.com/office/drawing/2014/main" id="{241E9700-3416-41CB-8CE7-9AFD5428D27C}"/>
              </a:ext>
            </a:extLst>
          </p:cNvPr>
          <p:cNvSpPr>
            <a:spLocks noGrp="1"/>
          </p:cNvSpPr>
          <p:nvPr>
            <p:ph idx="1"/>
          </p:nvPr>
        </p:nvSpPr>
        <p:spPr>
          <a:xfrm>
            <a:off x="8223374" y="1016732"/>
            <a:ext cx="3680861" cy="1337161"/>
          </a:xfrm>
        </p:spPr>
        <p:txBody>
          <a:bodyPr>
            <a:normAutofit/>
          </a:bodyPr>
          <a:lstStyle/>
          <a:p>
            <a:pPr marL="0" indent="0">
              <a:buNone/>
            </a:pPr>
            <a:r>
              <a:rPr lang="en-US" altLang="en-US" sz="2000" dirty="0">
                <a:solidFill>
                  <a:schemeClr val="bg1"/>
                </a:solidFill>
              </a:rPr>
              <a:t>Once the manual entry or data import has been completed, you can review and export the summary data. </a:t>
            </a:r>
            <a:endParaRPr lang="en-US" altLang="en-US" sz="2000" dirty="0"/>
          </a:p>
        </p:txBody>
      </p:sp>
      <p:sp>
        <p:nvSpPr>
          <p:cNvPr id="4" name="Footer Placeholder 3">
            <a:extLst>
              <a:ext uri="{FF2B5EF4-FFF2-40B4-BE49-F238E27FC236}">
                <a16:creationId xmlns:a16="http://schemas.microsoft.com/office/drawing/2014/main" id="{CF7310A0-5B35-47C1-98CF-58422BB4A084}"/>
              </a:ext>
            </a:extLst>
          </p:cNvPr>
          <p:cNvSpPr>
            <a:spLocks noGrp="1"/>
          </p:cNvSpPr>
          <p:nvPr>
            <p:ph type="ftr" sz="quarter" idx="11"/>
          </p:nvPr>
        </p:nvSpPr>
        <p:spPr/>
        <p:txBody>
          <a:bodyPr/>
          <a:lstStyle/>
          <a:p>
            <a:pPr>
              <a:defRPr/>
            </a:pPr>
            <a:r>
              <a:rPr lang="en-US"/>
              <a:t>For Internal Training Purposes Only</a:t>
            </a:r>
          </a:p>
        </p:txBody>
      </p:sp>
      <p:sp>
        <p:nvSpPr>
          <p:cNvPr id="91140" name="TextBox 6">
            <a:extLst>
              <a:ext uri="{FF2B5EF4-FFF2-40B4-BE49-F238E27FC236}">
                <a16:creationId xmlns:a16="http://schemas.microsoft.com/office/drawing/2014/main" id="{58C30D52-DDE1-4F39-9E28-F6911EC64FA9}"/>
              </a:ext>
            </a:extLst>
          </p:cNvPr>
          <p:cNvSpPr txBox="1">
            <a:spLocks noChangeArrowheads="1"/>
          </p:cNvSpPr>
          <p:nvPr/>
        </p:nvSpPr>
        <p:spPr bwMode="auto">
          <a:xfrm>
            <a:off x="7430009" y="6202362"/>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6FF96698-1A74-460E-2CCD-948BBBC9903F}"/>
              </a:ext>
            </a:extLst>
          </p:cNvPr>
          <p:cNvSpPr>
            <a:spLocks noGrp="1"/>
          </p:cNvSpPr>
          <p:nvPr>
            <p:ph type="sldNum" sz="quarter" idx="12"/>
          </p:nvPr>
        </p:nvSpPr>
        <p:spPr/>
        <p:txBody>
          <a:bodyPr/>
          <a:lstStyle/>
          <a:p>
            <a:fld id="{67C030F3-AF27-4921-B0F4-8B1F55AEDAD5}" type="slidenum">
              <a:rPr lang="en-US" smtClean="0"/>
              <a:t>43</a:t>
            </a:fld>
            <a:endParaRPr lang="en-US" dirty="0"/>
          </a:p>
        </p:txBody>
      </p:sp>
      <p:pic>
        <p:nvPicPr>
          <p:cNvPr id="7" name="Picture 6">
            <a:extLst>
              <a:ext uri="{FF2B5EF4-FFF2-40B4-BE49-F238E27FC236}">
                <a16:creationId xmlns:a16="http://schemas.microsoft.com/office/drawing/2014/main" id="{138B0A98-4C17-8E0C-421B-E734998746B8}"/>
              </a:ext>
            </a:extLst>
          </p:cNvPr>
          <p:cNvPicPr>
            <a:picLocks noChangeAspect="1"/>
          </p:cNvPicPr>
          <p:nvPr/>
        </p:nvPicPr>
        <p:blipFill rotWithShape="1">
          <a:blip r:embed="rId2"/>
          <a:srcRect r="46712"/>
          <a:stretch/>
        </p:blipFill>
        <p:spPr>
          <a:xfrm>
            <a:off x="54886" y="1349682"/>
            <a:ext cx="4280596" cy="3484619"/>
          </a:xfrm>
          <a:prstGeom prst="rect">
            <a:avLst/>
          </a:prstGeom>
        </p:spPr>
      </p:pic>
      <p:pic>
        <p:nvPicPr>
          <p:cNvPr id="5" name="Picture 4">
            <a:extLst>
              <a:ext uri="{FF2B5EF4-FFF2-40B4-BE49-F238E27FC236}">
                <a16:creationId xmlns:a16="http://schemas.microsoft.com/office/drawing/2014/main" id="{505C776F-C089-D6E4-CF85-8173DB519E81}"/>
              </a:ext>
            </a:extLst>
          </p:cNvPr>
          <p:cNvPicPr>
            <a:picLocks noChangeAspect="1"/>
          </p:cNvPicPr>
          <p:nvPr/>
        </p:nvPicPr>
        <p:blipFill>
          <a:blip r:embed="rId3"/>
          <a:stretch>
            <a:fillRect/>
          </a:stretch>
        </p:blipFill>
        <p:spPr>
          <a:xfrm>
            <a:off x="4987025" y="2704594"/>
            <a:ext cx="6917210" cy="3286630"/>
          </a:xfrm>
          <a:prstGeom prst="rect">
            <a:avLst/>
          </a:prstGeom>
        </p:spPr>
      </p:pic>
      <p:sp>
        <p:nvSpPr>
          <p:cNvPr id="11" name="Oval 10">
            <a:extLst>
              <a:ext uri="{FF2B5EF4-FFF2-40B4-BE49-F238E27FC236}">
                <a16:creationId xmlns:a16="http://schemas.microsoft.com/office/drawing/2014/main" id="{56881756-F3D5-8A8D-1001-88B75DD10EC2}"/>
              </a:ext>
            </a:extLst>
          </p:cNvPr>
          <p:cNvSpPr/>
          <p:nvPr/>
        </p:nvSpPr>
        <p:spPr>
          <a:xfrm>
            <a:off x="112295" y="3091992"/>
            <a:ext cx="1556249" cy="9874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BF6A96-6E40-4A5F-7FAE-D7BC7F34DDA3}"/>
              </a:ext>
            </a:extLst>
          </p:cNvPr>
          <p:cNvSpPr/>
          <p:nvPr/>
        </p:nvSpPr>
        <p:spPr>
          <a:xfrm>
            <a:off x="11353800" y="4703974"/>
            <a:ext cx="725905" cy="3487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92770395-F624-634E-61A3-24D320FF0C17}"/>
              </a:ext>
            </a:extLst>
          </p:cNvPr>
          <p:cNvSpPr/>
          <p:nvPr/>
        </p:nvSpPr>
        <p:spPr>
          <a:xfrm>
            <a:off x="11502163" y="4218819"/>
            <a:ext cx="402072" cy="485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62C4D93-93C9-A808-C7CD-2A01535F2128}"/>
              </a:ext>
            </a:extLst>
          </p:cNvPr>
          <p:cNvSpPr/>
          <p:nvPr/>
        </p:nvSpPr>
        <p:spPr>
          <a:xfrm rot="8570329">
            <a:off x="1528420" y="3899512"/>
            <a:ext cx="402072" cy="485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C7A145-EDE7-D0BD-D0F4-2FB27F9F2E62}"/>
              </a:ext>
            </a:extLst>
          </p:cNvPr>
          <p:cNvSpPr/>
          <p:nvPr/>
        </p:nvSpPr>
        <p:spPr>
          <a:xfrm>
            <a:off x="1869140" y="4408975"/>
            <a:ext cx="2693434" cy="1416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3D7CC1-40F0-9F69-94D0-E1D77AD4EF51}"/>
              </a:ext>
            </a:extLst>
          </p:cNvPr>
          <p:cNvSpPr txBox="1"/>
          <p:nvPr/>
        </p:nvSpPr>
        <p:spPr>
          <a:xfrm>
            <a:off x="1960775" y="4500201"/>
            <a:ext cx="2523070" cy="1200329"/>
          </a:xfrm>
          <a:prstGeom prst="rect">
            <a:avLst/>
          </a:prstGeom>
          <a:noFill/>
        </p:spPr>
        <p:txBody>
          <a:bodyPr wrap="square" rtlCol="0">
            <a:spAutoFit/>
          </a:bodyPr>
          <a:lstStyle/>
          <a:p>
            <a:r>
              <a:rPr lang="en-US" b="1" u="sng" dirty="0"/>
              <a:t>Click</a:t>
            </a:r>
            <a:r>
              <a:rPr lang="en-US" dirty="0"/>
              <a:t> any of the three reports under “Reporting” to export the data.</a:t>
            </a:r>
          </a:p>
        </p:txBody>
      </p:sp>
      <p:sp>
        <p:nvSpPr>
          <p:cNvPr id="17" name="Rectangle 16">
            <a:extLst>
              <a:ext uri="{FF2B5EF4-FFF2-40B4-BE49-F238E27FC236}">
                <a16:creationId xmlns:a16="http://schemas.microsoft.com/office/drawing/2014/main" id="{04F3798D-EEFB-2349-6C09-E8B2661AB22C}"/>
              </a:ext>
            </a:extLst>
          </p:cNvPr>
          <p:cNvSpPr/>
          <p:nvPr/>
        </p:nvSpPr>
        <p:spPr>
          <a:xfrm>
            <a:off x="9627281" y="2959781"/>
            <a:ext cx="2152007" cy="1254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584759-6490-AFB3-AE02-E7C58C63B7DF}"/>
              </a:ext>
            </a:extLst>
          </p:cNvPr>
          <p:cNvSpPr txBox="1"/>
          <p:nvPr/>
        </p:nvSpPr>
        <p:spPr>
          <a:xfrm>
            <a:off x="9700181" y="3026004"/>
            <a:ext cx="1941922" cy="1200329"/>
          </a:xfrm>
          <a:prstGeom prst="rect">
            <a:avLst/>
          </a:prstGeom>
          <a:noFill/>
        </p:spPr>
        <p:txBody>
          <a:bodyPr wrap="square" rtlCol="0">
            <a:spAutoFit/>
          </a:bodyPr>
          <a:lstStyle/>
          <a:p>
            <a:r>
              <a:rPr lang="en-US" b="1" u="sng" dirty="0"/>
              <a:t>Click</a:t>
            </a:r>
            <a:r>
              <a:rPr lang="en-US" dirty="0"/>
              <a:t> the excel icon and save your file to submit with your final report.</a:t>
            </a:r>
          </a:p>
        </p:txBody>
      </p:sp>
      <p:sp>
        <p:nvSpPr>
          <p:cNvPr id="19" name="TextBox 18">
            <a:extLst>
              <a:ext uri="{FF2B5EF4-FFF2-40B4-BE49-F238E27FC236}">
                <a16:creationId xmlns:a16="http://schemas.microsoft.com/office/drawing/2014/main" id="{BA35AE80-80DE-7F50-BE75-FD421020FF47}"/>
              </a:ext>
            </a:extLst>
          </p:cNvPr>
          <p:cNvSpPr txBox="1"/>
          <p:nvPr/>
        </p:nvSpPr>
        <p:spPr>
          <a:xfrm>
            <a:off x="1554383" y="3902849"/>
            <a:ext cx="262524" cy="369332"/>
          </a:xfrm>
          <a:prstGeom prst="rect">
            <a:avLst/>
          </a:prstGeom>
          <a:noFill/>
        </p:spPr>
        <p:txBody>
          <a:bodyPr wrap="square" rtlCol="0">
            <a:spAutoFit/>
          </a:bodyPr>
          <a:lstStyle/>
          <a:p>
            <a:r>
              <a:rPr lang="en-US" dirty="0"/>
              <a:t>1</a:t>
            </a:r>
          </a:p>
        </p:txBody>
      </p:sp>
      <p:sp>
        <p:nvSpPr>
          <p:cNvPr id="20" name="TextBox 19">
            <a:extLst>
              <a:ext uri="{FF2B5EF4-FFF2-40B4-BE49-F238E27FC236}">
                <a16:creationId xmlns:a16="http://schemas.microsoft.com/office/drawing/2014/main" id="{76969828-B032-A7FA-71DD-B0CA767845C2}"/>
              </a:ext>
            </a:extLst>
          </p:cNvPr>
          <p:cNvSpPr txBox="1"/>
          <p:nvPr/>
        </p:nvSpPr>
        <p:spPr>
          <a:xfrm>
            <a:off x="11567630" y="4204206"/>
            <a:ext cx="262524" cy="369332"/>
          </a:xfrm>
          <a:prstGeom prst="rect">
            <a:avLst/>
          </a:prstGeom>
          <a:noFill/>
        </p:spPr>
        <p:txBody>
          <a:bodyPr wrap="square" rtlCol="0">
            <a:spAutoFit/>
          </a:bodyPr>
          <a:lstStyle/>
          <a:p>
            <a:r>
              <a:rPr lang="en-US" dirty="0"/>
              <a:t>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1FE082F-55C7-412B-AE89-6E5A4503B071}"/>
              </a:ext>
            </a:extLst>
          </p:cNvPr>
          <p:cNvSpPr>
            <a:spLocks noGrp="1"/>
          </p:cNvSpPr>
          <p:nvPr>
            <p:ph type="title"/>
          </p:nvPr>
        </p:nvSpPr>
        <p:spPr/>
        <p:txBody>
          <a:bodyPr/>
          <a:lstStyle/>
          <a:p>
            <a:r>
              <a:rPr lang="en-US" altLang="en-US" dirty="0"/>
              <a:t>Form 3 Portal – Submitting Data</a:t>
            </a:r>
          </a:p>
        </p:txBody>
      </p:sp>
      <p:sp>
        <p:nvSpPr>
          <p:cNvPr id="4" name="Footer Placeholder 3">
            <a:extLst>
              <a:ext uri="{FF2B5EF4-FFF2-40B4-BE49-F238E27FC236}">
                <a16:creationId xmlns:a16="http://schemas.microsoft.com/office/drawing/2014/main" id="{E7E0EE25-B427-4A3B-A61A-52E2995B96FE}"/>
              </a:ext>
            </a:extLst>
          </p:cNvPr>
          <p:cNvSpPr>
            <a:spLocks noGrp="1"/>
          </p:cNvSpPr>
          <p:nvPr>
            <p:ph type="ftr" sz="quarter" idx="11"/>
          </p:nvPr>
        </p:nvSpPr>
        <p:spPr/>
        <p:txBody>
          <a:bodyPr/>
          <a:lstStyle/>
          <a:p>
            <a:pPr>
              <a:defRPr/>
            </a:pPr>
            <a:r>
              <a:rPr lang="en-US"/>
              <a:t>For Internal Training Purposes Only</a:t>
            </a:r>
          </a:p>
        </p:txBody>
      </p:sp>
      <p:sp>
        <p:nvSpPr>
          <p:cNvPr id="92164" name="TextBox 6">
            <a:extLst>
              <a:ext uri="{FF2B5EF4-FFF2-40B4-BE49-F238E27FC236}">
                <a16:creationId xmlns:a16="http://schemas.microsoft.com/office/drawing/2014/main" id="{58B6872B-85AB-4F33-8747-7E79FB49CEE6}"/>
              </a:ext>
            </a:extLst>
          </p:cNvPr>
          <p:cNvSpPr txBox="1">
            <a:spLocks noChangeArrowheads="1"/>
          </p:cNvSpPr>
          <p:nvPr/>
        </p:nvSpPr>
        <p:spPr bwMode="auto">
          <a:xfrm>
            <a:off x="7565139" y="6567487"/>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622735DC-7016-C96E-9082-173DDCE360B1}"/>
              </a:ext>
            </a:extLst>
          </p:cNvPr>
          <p:cNvSpPr>
            <a:spLocks noGrp="1"/>
          </p:cNvSpPr>
          <p:nvPr>
            <p:ph type="sldNum" sz="quarter" idx="12"/>
          </p:nvPr>
        </p:nvSpPr>
        <p:spPr/>
        <p:txBody>
          <a:bodyPr/>
          <a:lstStyle/>
          <a:p>
            <a:fld id="{67C030F3-AF27-4921-B0F4-8B1F55AEDAD5}" type="slidenum">
              <a:rPr lang="en-US" smtClean="0"/>
              <a:t>44</a:t>
            </a:fld>
            <a:endParaRPr lang="en-US" dirty="0"/>
          </a:p>
        </p:txBody>
      </p:sp>
      <p:pic>
        <p:nvPicPr>
          <p:cNvPr id="9" name="Picture 8">
            <a:extLst>
              <a:ext uri="{FF2B5EF4-FFF2-40B4-BE49-F238E27FC236}">
                <a16:creationId xmlns:a16="http://schemas.microsoft.com/office/drawing/2014/main" id="{A626A210-A4A5-50E1-71EB-2F769427BE12}"/>
              </a:ext>
            </a:extLst>
          </p:cNvPr>
          <p:cNvPicPr>
            <a:picLocks noChangeAspect="1"/>
          </p:cNvPicPr>
          <p:nvPr/>
        </p:nvPicPr>
        <p:blipFill>
          <a:blip r:embed="rId3"/>
          <a:stretch>
            <a:fillRect/>
          </a:stretch>
        </p:blipFill>
        <p:spPr>
          <a:xfrm>
            <a:off x="402626" y="1611898"/>
            <a:ext cx="7680237" cy="3947589"/>
          </a:xfrm>
          <a:prstGeom prst="rect">
            <a:avLst/>
          </a:prstGeom>
        </p:spPr>
      </p:pic>
      <p:sp>
        <p:nvSpPr>
          <p:cNvPr id="13" name="Rectangle 12">
            <a:extLst>
              <a:ext uri="{FF2B5EF4-FFF2-40B4-BE49-F238E27FC236}">
                <a16:creationId xmlns:a16="http://schemas.microsoft.com/office/drawing/2014/main" id="{B1365BA9-D338-17A4-948F-F3B5B1077ADE}"/>
              </a:ext>
            </a:extLst>
          </p:cNvPr>
          <p:cNvSpPr/>
          <p:nvPr/>
        </p:nvSpPr>
        <p:spPr>
          <a:xfrm>
            <a:off x="7809625" y="2902875"/>
            <a:ext cx="4170933" cy="3453475"/>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92EE5D-A314-6040-ECA2-119567D27D2A}"/>
              </a:ext>
            </a:extLst>
          </p:cNvPr>
          <p:cNvSpPr txBox="1"/>
          <p:nvPr/>
        </p:nvSpPr>
        <p:spPr>
          <a:xfrm>
            <a:off x="7865760" y="2966651"/>
            <a:ext cx="4185335" cy="3046988"/>
          </a:xfrm>
          <a:prstGeom prst="rect">
            <a:avLst/>
          </a:prstGeom>
          <a:noFill/>
        </p:spPr>
        <p:txBody>
          <a:bodyPr wrap="square" rtlCol="0">
            <a:spAutoFit/>
          </a:bodyPr>
          <a:lstStyle/>
          <a:p>
            <a:pPr marL="0" indent="0">
              <a:buNone/>
            </a:pPr>
            <a:r>
              <a:rPr lang="en-US" altLang="en-US" sz="2400" b="1" u="sng" dirty="0">
                <a:solidFill>
                  <a:schemeClr val="bg1"/>
                </a:solidFill>
              </a:rPr>
              <a:t>After review </a:t>
            </a:r>
            <a:r>
              <a:rPr lang="en-US" altLang="en-US" sz="2400" dirty="0">
                <a:solidFill>
                  <a:schemeClr val="bg1"/>
                </a:solidFill>
              </a:rPr>
              <a:t>of data has been completed, you can </a:t>
            </a:r>
            <a:r>
              <a:rPr lang="en-US" altLang="en-US" sz="2400" b="1" u="sng" dirty="0">
                <a:solidFill>
                  <a:schemeClr val="bg1"/>
                </a:solidFill>
              </a:rPr>
              <a:t>submit data</a:t>
            </a:r>
            <a:r>
              <a:rPr lang="en-US" altLang="en-US" sz="2400" dirty="0">
                <a:solidFill>
                  <a:schemeClr val="bg1"/>
                </a:solidFill>
              </a:rPr>
              <a:t> to Governor's Office of Small, Minority &amp; Women Business Affairs. Only </a:t>
            </a:r>
            <a:r>
              <a:rPr lang="en-US" altLang="en-US" sz="2400" b="1" u="sng" dirty="0">
                <a:solidFill>
                  <a:schemeClr val="bg1"/>
                </a:solidFill>
              </a:rPr>
              <a:t>one</a:t>
            </a:r>
            <a:r>
              <a:rPr lang="en-US" altLang="en-US" sz="2400" dirty="0">
                <a:solidFill>
                  <a:schemeClr val="bg1"/>
                </a:solidFill>
              </a:rPr>
              <a:t> method, either manual entry of data </a:t>
            </a:r>
            <a:r>
              <a:rPr lang="en-US" altLang="en-US" sz="2400" b="1" u="sng" dirty="0">
                <a:solidFill>
                  <a:schemeClr val="bg1"/>
                </a:solidFill>
              </a:rPr>
              <a:t>OR</a:t>
            </a:r>
            <a:r>
              <a:rPr lang="en-US" altLang="en-US" sz="2400" dirty="0">
                <a:solidFill>
                  <a:schemeClr val="bg1"/>
                </a:solidFill>
              </a:rPr>
              <a:t> import of the template should be used, NOT BOTH.</a:t>
            </a:r>
          </a:p>
        </p:txBody>
      </p:sp>
      <p:sp>
        <p:nvSpPr>
          <p:cNvPr id="17" name="Oval 16">
            <a:extLst>
              <a:ext uri="{FF2B5EF4-FFF2-40B4-BE49-F238E27FC236}">
                <a16:creationId xmlns:a16="http://schemas.microsoft.com/office/drawing/2014/main" id="{808BBD8F-5314-0E40-1717-9C69FE87CBDD}"/>
              </a:ext>
            </a:extLst>
          </p:cNvPr>
          <p:cNvSpPr/>
          <p:nvPr/>
        </p:nvSpPr>
        <p:spPr>
          <a:xfrm>
            <a:off x="2355681" y="4034672"/>
            <a:ext cx="1556249" cy="2262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C9CBDB-7B2F-CE9C-EDB3-927D58DF4C52}"/>
              </a:ext>
            </a:extLst>
          </p:cNvPr>
          <p:cNvSpPr/>
          <p:nvPr/>
        </p:nvSpPr>
        <p:spPr>
          <a:xfrm>
            <a:off x="4139112" y="2592370"/>
            <a:ext cx="819388" cy="3742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DA7AED-8B97-B40E-DE20-1D922B3A8EF0}"/>
              </a:ext>
            </a:extLst>
          </p:cNvPr>
          <p:cNvSpPr/>
          <p:nvPr/>
        </p:nvSpPr>
        <p:spPr>
          <a:xfrm>
            <a:off x="4749283" y="1997744"/>
            <a:ext cx="16043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5984F7-6490-9EEF-A0DA-C8531EC334CB}"/>
              </a:ext>
            </a:extLst>
          </p:cNvPr>
          <p:cNvSpPr txBox="1"/>
          <p:nvPr/>
        </p:nvSpPr>
        <p:spPr>
          <a:xfrm>
            <a:off x="4749283" y="1997743"/>
            <a:ext cx="1764639" cy="369332"/>
          </a:xfrm>
          <a:prstGeom prst="rect">
            <a:avLst/>
          </a:prstGeom>
          <a:noFill/>
        </p:spPr>
        <p:txBody>
          <a:bodyPr wrap="square" rtlCol="0">
            <a:spAutoFit/>
          </a:bodyPr>
          <a:lstStyle/>
          <a:p>
            <a:r>
              <a:rPr lang="en-US" b="1" u="sng" dirty="0"/>
              <a:t>1.Click</a:t>
            </a:r>
            <a:r>
              <a:rPr lang="en-US" dirty="0"/>
              <a:t> AGENCY</a:t>
            </a:r>
          </a:p>
        </p:txBody>
      </p:sp>
      <p:sp>
        <p:nvSpPr>
          <p:cNvPr id="21" name="Rectangle 20">
            <a:extLst>
              <a:ext uri="{FF2B5EF4-FFF2-40B4-BE49-F238E27FC236}">
                <a16:creationId xmlns:a16="http://schemas.microsoft.com/office/drawing/2014/main" id="{AEE8E73C-CE44-FFA6-D725-A8ECA8CBE616}"/>
              </a:ext>
            </a:extLst>
          </p:cNvPr>
          <p:cNvSpPr/>
          <p:nvPr/>
        </p:nvSpPr>
        <p:spPr>
          <a:xfrm>
            <a:off x="3402566" y="4449754"/>
            <a:ext cx="1961286" cy="480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230361-9497-B648-24F8-3A3BE92D94A8}"/>
              </a:ext>
            </a:extLst>
          </p:cNvPr>
          <p:cNvSpPr txBox="1"/>
          <p:nvPr/>
        </p:nvSpPr>
        <p:spPr>
          <a:xfrm>
            <a:off x="3375168" y="4470706"/>
            <a:ext cx="2347275" cy="369332"/>
          </a:xfrm>
          <a:prstGeom prst="rect">
            <a:avLst/>
          </a:prstGeom>
          <a:noFill/>
        </p:spPr>
        <p:txBody>
          <a:bodyPr wrap="square" rtlCol="0">
            <a:spAutoFit/>
          </a:bodyPr>
          <a:lstStyle/>
          <a:p>
            <a:r>
              <a:rPr lang="en-US" b="1" u="sng" dirty="0"/>
              <a:t>2.Click</a:t>
            </a:r>
            <a:r>
              <a:rPr lang="en-US" dirty="0"/>
              <a:t> Submit Data</a:t>
            </a:r>
          </a:p>
        </p:txBody>
      </p:sp>
    </p:spTree>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FF524-95F5-6E20-C5C2-5191699BEA54}"/>
              </a:ext>
            </a:extLst>
          </p:cNvPr>
          <p:cNvPicPr>
            <a:picLocks noChangeAspect="1"/>
          </p:cNvPicPr>
          <p:nvPr/>
        </p:nvPicPr>
        <p:blipFill>
          <a:blip r:embed="rId3"/>
          <a:stretch>
            <a:fillRect/>
          </a:stretch>
        </p:blipFill>
        <p:spPr>
          <a:xfrm>
            <a:off x="1206961" y="1286188"/>
            <a:ext cx="9778077" cy="4822339"/>
          </a:xfrm>
          <a:prstGeom prst="rect">
            <a:avLst/>
          </a:prstGeom>
        </p:spPr>
      </p:pic>
      <p:sp>
        <p:nvSpPr>
          <p:cNvPr id="92162" name="Title 1">
            <a:extLst>
              <a:ext uri="{FF2B5EF4-FFF2-40B4-BE49-F238E27FC236}">
                <a16:creationId xmlns:a16="http://schemas.microsoft.com/office/drawing/2014/main" id="{C1FE082F-55C7-412B-AE89-6E5A4503B071}"/>
              </a:ext>
            </a:extLst>
          </p:cNvPr>
          <p:cNvSpPr>
            <a:spLocks noGrp="1"/>
          </p:cNvSpPr>
          <p:nvPr>
            <p:ph type="title"/>
          </p:nvPr>
        </p:nvSpPr>
        <p:spPr>
          <a:xfrm>
            <a:off x="688608" y="127149"/>
            <a:ext cx="10515600" cy="1325563"/>
          </a:xfrm>
        </p:spPr>
        <p:txBody>
          <a:bodyPr/>
          <a:lstStyle/>
          <a:p>
            <a:r>
              <a:rPr lang="en-US" altLang="en-US" dirty="0"/>
              <a:t>Form 3 Portal – Submitting Data</a:t>
            </a:r>
          </a:p>
        </p:txBody>
      </p:sp>
      <p:sp>
        <p:nvSpPr>
          <p:cNvPr id="4" name="Footer Placeholder 3">
            <a:extLst>
              <a:ext uri="{FF2B5EF4-FFF2-40B4-BE49-F238E27FC236}">
                <a16:creationId xmlns:a16="http://schemas.microsoft.com/office/drawing/2014/main" id="{E7E0EE25-B427-4A3B-A61A-52E2995B96FE}"/>
              </a:ext>
            </a:extLst>
          </p:cNvPr>
          <p:cNvSpPr>
            <a:spLocks noGrp="1"/>
          </p:cNvSpPr>
          <p:nvPr>
            <p:ph type="ftr" sz="quarter" idx="11"/>
          </p:nvPr>
        </p:nvSpPr>
        <p:spPr>
          <a:xfrm>
            <a:off x="3959348" y="6460668"/>
            <a:ext cx="4114800" cy="365125"/>
          </a:xfrm>
        </p:spPr>
        <p:txBody>
          <a:bodyPr/>
          <a:lstStyle/>
          <a:p>
            <a:pPr>
              <a:defRPr/>
            </a:pPr>
            <a:r>
              <a:rPr lang="en-US" dirty="0"/>
              <a:t>For Internal Training Purposes Only</a:t>
            </a:r>
          </a:p>
        </p:txBody>
      </p:sp>
      <p:sp>
        <p:nvSpPr>
          <p:cNvPr id="92164" name="TextBox 6">
            <a:extLst>
              <a:ext uri="{FF2B5EF4-FFF2-40B4-BE49-F238E27FC236}">
                <a16:creationId xmlns:a16="http://schemas.microsoft.com/office/drawing/2014/main" id="{58B6872B-85AB-4F33-8747-7E79FB49CEE6}"/>
              </a:ext>
            </a:extLst>
          </p:cNvPr>
          <p:cNvSpPr txBox="1">
            <a:spLocks noChangeArrowheads="1"/>
          </p:cNvSpPr>
          <p:nvPr/>
        </p:nvSpPr>
        <p:spPr bwMode="auto">
          <a:xfrm>
            <a:off x="7565139" y="6567487"/>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622735DC-7016-C96E-9082-173DDCE360B1}"/>
              </a:ext>
            </a:extLst>
          </p:cNvPr>
          <p:cNvSpPr>
            <a:spLocks noGrp="1"/>
          </p:cNvSpPr>
          <p:nvPr>
            <p:ph type="sldNum" sz="quarter" idx="12"/>
          </p:nvPr>
        </p:nvSpPr>
        <p:spPr/>
        <p:txBody>
          <a:bodyPr/>
          <a:lstStyle/>
          <a:p>
            <a:fld id="{67C030F3-AF27-4921-B0F4-8B1F55AEDAD5}" type="slidenum">
              <a:rPr lang="en-US" smtClean="0"/>
              <a:t>45</a:t>
            </a:fld>
            <a:endParaRPr lang="en-US" dirty="0"/>
          </a:p>
        </p:txBody>
      </p:sp>
      <p:sp>
        <p:nvSpPr>
          <p:cNvPr id="17" name="Oval 16">
            <a:extLst>
              <a:ext uri="{FF2B5EF4-FFF2-40B4-BE49-F238E27FC236}">
                <a16:creationId xmlns:a16="http://schemas.microsoft.com/office/drawing/2014/main" id="{808BBD8F-5314-0E40-1717-9C69FE87CBDD}"/>
              </a:ext>
            </a:extLst>
          </p:cNvPr>
          <p:cNvSpPr/>
          <p:nvPr/>
        </p:nvSpPr>
        <p:spPr>
          <a:xfrm>
            <a:off x="3959349" y="4109775"/>
            <a:ext cx="2029470" cy="4823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E8E73C-CE44-FFA6-D725-A8ECA8CBE616}"/>
              </a:ext>
            </a:extLst>
          </p:cNvPr>
          <p:cNvSpPr/>
          <p:nvPr/>
        </p:nvSpPr>
        <p:spPr>
          <a:xfrm>
            <a:off x="198590" y="4410253"/>
            <a:ext cx="257402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230361-9497-B648-24F8-3A3BE92D94A8}"/>
              </a:ext>
            </a:extLst>
          </p:cNvPr>
          <p:cNvSpPr txBox="1"/>
          <p:nvPr/>
        </p:nvSpPr>
        <p:spPr>
          <a:xfrm>
            <a:off x="374675" y="4431994"/>
            <a:ext cx="2507529" cy="923330"/>
          </a:xfrm>
          <a:prstGeom prst="rect">
            <a:avLst/>
          </a:prstGeom>
          <a:noFill/>
        </p:spPr>
        <p:txBody>
          <a:bodyPr wrap="square" rtlCol="0">
            <a:spAutoFit/>
          </a:bodyPr>
          <a:lstStyle/>
          <a:p>
            <a:r>
              <a:rPr lang="en-US" b="1" u="sng" dirty="0"/>
              <a:t>1.Choose </a:t>
            </a:r>
            <a:r>
              <a:rPr lang="en-US" dirty="0"/>
              <a:t>the FY that is being submitted and </a:t>
            </a:r>
            <a:r>
              <a:rPr lang="en-US" b="1" u="sng" dirty="0"/>
              <a:t>Click </a:t>
            </a:r>
            <a:r>
              <a:rPr lang="en-US" dirty="0"/>
              <a:t>to Submit Data. </a:t>
            </a:r>
          </a:p>
        </p:txBody>
      </p:sp>
      <p:sp>
        <p:nvSpPr>
          <p:cNvPr id="20" name="Oval 19">
            <a:extLst>
              <a:ext uri="{FF2B5EF4-FFF2-40B4-BE49-F238E27FC236}">
                <a16:creationId xmlns:a16="http://schemas.microsoft.com/office/drawing/2014/main" id="{34399F54-7AB8-ED07-0FD8-3A717DBA9DF7}"/>
              </a:ext>
            </a:extLst>
          </p:cNvPr>
          <p:cNvSpPr/>
          <p:nvPr/>
        </p:nvSpPr>
        <p:spPr>
          <a:xfrm>
            <a:off x="4672862" y="4610796"/>
            <a:ext cx="1701773" cy="4851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65E68A-7C14-C9AB-1BB1-C08721A0E19B}"/>
              </a:ext>
            </a:extLst>
          </p:cNvPr>
          <p:cNvSpPr txBox="1"/>
          <p:nvPr/>
        </p:nvSpPr>
        <p:spPr>
          <a:xfrm>
            <a:off x="6846635" y="4449452"/>
            <a:ext cx="3585751" cy="369332"/>
          </a:xfrm>
          <a:prstGeom prst="rect">
            <a:avLst/>
          </a:prstGeom>
          <a:solidFill>
            <a:schemeClr val="bg1"/>
          </a:solidFill>
        </p:spPr>
        <p:txBody>
          <a:bodyPr wrap="square" rtlCol="0">
            <a:spAutoFit/>
          </a:bodyPr>
          <a:lstStyle/>
          <a:p>
            <a:r>
              <a:rPr lang="en-US" b="1" dirty="0">
                <a:solidFill>
                  <a:srgbClr val="008218"/>
                </a:solidFill>
              </a:rPr>
              <a:t>Data submitted for Fiscal Year 2022</a:t>
            </a:r>
          </a:p>
        </p:txBody>
      </p:sp>
      <p:sp>
        <p:nvSpPr>
          <p:cNvPr id="23" name="Rectangle 22">
            <a:extLst>
              <a:ext uri="{FF2B5EF4-FFF2-40B4-BE49-F238E27FC236}">
                <a16:creationId xmlns:a16="http://schemas.microsoft.com/office/drawing/2014/main" id="{887DB343-5C38-BD7A-E8FC-05D7C27DCEEF}"/>
              </a:ext>
            </a:extLst>
          </p:cNvPr>
          <p:cNvSpPr/>
          <p:nvPr/>
        </p:nvSpPr>
        <p:spPr>
          <a:xfrm>
            <a:off x="7241241" y="5393928"/>
            <a:ext cx="303122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5B2808-0AAE-19B0-5563-2B4ECD96927A}"/>
              </a:ext>
            </a:extLst>
          </p:cNvPr>
          <p:cNvSpPr txBox="1"/>
          <p:nvPr/>
        </p:nvSpPr>
        <p:spPr>
          <a:xfrm>
            <a:off x="7408622" y="5413474"/>
            <a:ext cx="2863848" cy="923330"/>
          </a:xfrm>
          <a:prstGeom prst="rect">
            <a:avLst/>
          </a:prstGeom>
          <a:noFill/>
        </p:spPr>
        <p:txBody>
          <a:bodyPr wrap="square" rtlCol="0">
            <a:spAutoFit/>
          </a:bodyPr>
          <a:lstStyle/>
          <a:p>
            <a:r>
              <a:rPr lang="en-US" b="1" u="sng" dirty="0"/>
              <a:t>2. </a:t>
            </a:r>
            <a:r>
              <a:rPr lang="en-US" dirty="0"/>
              <a:t>You will get this kind of confirmation message once your data is </a:t>
            </a:r>
            <a:r>
              <a:rPr lang="en-US" b="1" u="sng" dirty="0"/>
              <a:t>submitted</a:t>
            </a:r>
            <a:r>
              <a:rPr lang="en-US" dirty="0"/>
              <a:t>!  </a:t>
            </a:r>
          </a:p>
        </p:txBody>
      </p:sp>
      <p:sp>
        <p:nvSpPr>
          <p:cNvPr id="25" name="Arrow: Down 24">
            <a:extLst>
              <a:ext uri="{FF2B5EF4-FFF2-40B4-BE49-F238E27FC236}">
                <a16:creationId xmlns:a16="http://schemas.microsoft.com/office/drawing/2014/main" id="{1063DD25-70ED-6382-C8C2-D979E1F8EDDC}"/>
              </a:ext>
            </a:extLst>
          </p:cNvPr>
          <p:cNvSpPr/>
          <p:nvPr/>
        </p:nvSpPr>
        <p:spPr>
          <a:xfrm rot="10800000">
            <a:off x="8639510" y="4775482"/>
            <a:ext cx="402072" cy="485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68170"/>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675F0EC6-8F8B-4105-8FCD-E581C2D6B75B}"/>
              </a:ext>
            </a:extLst>
          </p:cNvPr>
          <p:cNvSpPr>
            <a:spLocks noGrp="1"/>
          </p:cNvSpPr>
          <p:nvPr>
            <p:ph type="title"/>
          </p:nvPr>
        </p:nvSpPr>
        <p:spPr/>
        <p:txBody>
          <a:bodyPr/>
          <a:lstStyle/>
          <a:p>
            <a:r>
              <a:rPr lang="en-US" altLang="en-US" dirty="0"/>
              <a:t>Form 3 Portal – Submitting Data</a:t>
            </a:r>
          </a:p>
        </p:txBody>
      </p:sp>
      <p:sp>
        <p:nvSpPr>
          <p:cNvPr id="94213" name="Content Placeholder 2">
            <a:extLst>
              <a:ext uri="{FF2B5EF4-FFF2-40B4-BE49-F238E27FC236}">
                <a16:creationId xmlns:a16="http://schemas.microsoft.com/office/drawing/2014/main" id="{7E942C2B-6B71-4BC9-8676-59BBD83ACB4E}"/>
              </a:ext>
            </a:extLst>
          </p:cNvPr>
          <p:cNvSpPr>
            <a:spLocks noGrp="1"/>
          </p:cNvSpPr>
          <p:nvPr>
            <p:ph idx="1"/>
          </p:nvPr>
        </p:nvSpPr>
        <p:spPr>
          <a:xfrm>
            <a:off x="629455" y="1460500"/>
            <a:ext cx="10933090" cy="2284462"/>
          </a:xfrm>
        </p:spPr>
        <p:txBody>
          <a:bodyPr/>
          <a:lstStyle/>
          <a:p>
            <a:pPr marL="0" indent="0">
              <a:buNone/>
            </a:pPr>
            <a:endParaRPr lang="en-US" altLang="en-US" dirty="0"/>
          </a:p>
          <a:p>
            <a:r>
              <a:rPr lang="en-US" altLang="en-US" dirty="0"/>
              <a:t>Submitting the data makes it </a:t>
            </a:r>
            <a:r>
              <a:rPr lang="en-US" altLang="en-US" b="1" u="sng" dirty="0"/>
              <a:t>final</a:t>
            </a:r>
            <a:r>
              <a:rPr lang="en-US" altLang="en-US" dirty="0"/>
              <a:t>.  If there are issues after data has been submitted, please contact Governor's Office of Small, Minority &amp; Women Business Affairs, 410-697-9605.</a:t>
            </a:r>
          </a:p>
          <a:p>
            <a:endParaRPr lang="en-US" altLang="en-US" dirty="0"/>
          </a:p>
        </p:txBody>
      </p:sp>
      <p:sp>
        <p:nvSpPr>
          <p:cNvPr id="4" name="Footer Placeholder 3">
            <a:extLst>
              <a:ext uri="{FF2B5EF4-FFF2-40B4-BE49-F238E27FC236}">
                <a16:creationId xmlns:a16="http://schemas.microsoft.com/office/drawing/2014/main" id="{D317AEC1-91F1-4950-A612-F29036F80868}"/>
              </a:ext>
            </a:extLst>
          </p:cNvPr>
          <p:cNvSpPr>
            <a:spLocks noGrp="1"/>
          </p:cNvSpPr>
          <p:nvPr>
            <p:ph type="ftr" sz="quarter" idx="11"/>
          </p:nvPr>
        </p:nvSpPr>
        <p:spPr/>
        <p:txBody>
          <a:bodyPr/>
          <a:lstStyle/>
          <a:p>
            <a:pPr>
              <a:defRPr/>
            </a:pPr>
            <a:r>
              <a:rPr lang="en-US"/>
              <a:t>For Internal Training Purposes Only</a:t>
            </a:r>
          </a:p>
        </p:txBody>
      </p:sp>
      <p:sp>
        <p:nvSpPr>
          <p:cNvPr id="94212" name="TextBox 6">
            <a:extLst>
              <a:ext uri="{FF2B5EF4-FFF2-40B4-BE49-F238E27FC236}">
                <a16:creationId xmlns:a16="http://schemas.microsoft.com/office/drawing/2014/main" id="{B8CFD271-C004-48EB-80F0-3D6719C23795}"/>
              </a:ext>
            </a:extLst>
          </p:cNvPr>
          <p:cNvSpPr txBox="1">
            <a:spLocks noChangeArrowheads="1"/>
          </p:cNvSpPr>
          <p:nvPr/>
        </p:nvSpPr>
        <p:spPr bwMode="auto">
          <a:xfrm>
            <a:off x="6583363" y="6003925"/>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latin typeface="Arial Narrow" panose="020B0606020202030204" pitchFamily="34" charset="0"/>
              </a:rPr>
              <a:t>Governor’s Office of Small, Minority &amp; Women Business Affairs</a:t>
            </a:r>
          </a:p>
        </p:txBody>
      </p:sp>
      <p:sp>
        <p:nvSpPr>
          <p:cNvPr id="2" name="Slide Number Placeholder 1">
            <a:extLst>
              <a:ext uri="{FF2B5EF4-FFF2-40B4-BE49-F238E27FC236}">
                <a16:creationId xmlns:a16="http://schemas.microsoft.com/office/drawing/2014/main" id="{9BD4CA33-E74E-912D-B747-FC80965232A0}"/>
              </a:ext>
            </a:extLst>
          </p:cNvPr>
          <p:cNvSpPr>
            <a:spLocks noGrp="1"/>
          </p:cNvSpPr>
          <p:nvPr>
            <p:ph type="sldNum" sz="quarter" idx="12"/>
          </p:nvPr>
        </p:nvSpPr>
        <p:spPr/>
        <p:txBody>
          <a:bodyPr/>
          <a:lstStyle/>
          <a:p>
            <a:fld id="{67C030F3-AF27-4921-B0F4-8B1F55AEDAD5}" type="slidenum">
              <a:rPr lang="en-US" smtClean="0"/>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E76ABD-865F-D1B9-40A9-88516EBBC09E}"/>
              </a:ext>
            </a:extLst>
          </p:cNvPr>
          <p:cNvPicPr>
            <a:picLocks noChangeAspect="1"/>
          </p:cNvPicPr>
          <p:nvPr/>
        </p:nvPicPr>
        <p:blipFill rotWithShape="1">
          <a:blip r:embed="rId2"/>
          <a:srcRect t="7840" r="15830" b="125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422F36-B102-A6F8-82FC-33C3F89BC55A}"/>
              </a:ext>
            </a:extLst>
          </p:cNvPr>
          <p:cNvSpPr>
            <a:spLocks noGrp="1"/>
          </p:cNvSpPr>
          <p:nvPr>
            <p:ph type="ctrTitle"/>
          </p:nvPr>
        </p:nvSpPr>
        <p:spPr>
          <a:xfrm>
            <a:off x="477981" y="1122363"/>
            <a:ext cx="4023360" cy="3204134"/>
          </a:xfrm>
        </p:spPr>
        <p:txBody>
          <a:bodyPr anchor="b">
            <a:normAutofit/>
          </a:bodyPr>
          <a:lstStyle/>
          <a:p>
            <a:pPr algn="l"/>
            <a:r>
              <a:rPr lang="en-US" sz="4800"/>
              <a:t>Form 3 Best Practices</a:t>
            </a:r>
          </a:p>
        </p:txBody>
      </p:sp>
      <p:sp>
        <p:nvSpPr>
          <p:cNvPr id="3" name="Subtitle 2">
            <a:extLst>
              <a:ext uri="{FF2B5EF4-FFF2-40B4-BE49-F238E27FC236}">
                <a16:creationId xmlns:a16="http://schemas.microsoft.com/office/drawing/2014/main" id="{0E3FF2D3-108F-8DF8-A9EB-DB3BE5375985}"/>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56F14E0-6AB4-3ED1-807E-6D88F029BE94}"/>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667CBEDB-5D25-CF7E-BF90-F80AFDE3A5FF}"/>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47</a:t>
            </a:fld>
            <a:endParaRPr lang="en-US">
              <a:solidFill>
                <a:schemeClr val="tx1"/>
              </a:solidFill>
            </a:endParaRPr>
          </a:p>
        </p:txBody>
      </p:sp>
    </p:spTree>
    <p:extLst>
      <p:ext uri="{BB962C8B-B14F-4D97-AF65-F5344CB8AC3E}">
        <p14:creationId xmlns:p14="http://schemas.microsoft.com/office/powerpoint/2010/main" val="451265430"/>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B36B1-A088-6738-2C42-ED43DDF829DA}"/>
              </a:ext>
            </a:extLst>
          </p:cNvPr>
          <p:cNvSpPr>
            <a:spLocks noGrp="1"/>
          </p:cNvSpPr>
          <p:nvPr>
            <p:ph type="title"/>
          </p:nvPr>
        </p:nvSpPr>
        <p:spPr>
          <a:xfrm>
            <a:off x="607194" y="461126"/>
            <a:ext cx="10515600" cy="1325563"/>
          </a:xfrm>
        </p:spPr>
        <p:txBody>
          <a:bodyPr/>
          <a:lstStyle/>
          <a:p>
            <a:r>
              <a:rPr lang="en-US" dirty="0"/>
              <a:t>Preparing backup data</a:t>
            </a:r>
          </a:p>
        </p:txBody>
      </p:sp>
      <p:sp>
        <p:nvSpPr>
          <p:cNvPr id="3" name="Content Placeholder 2">
            <a:extLst>
              <a:ext uri="{FF2B5EF4-FFF2-40B4-BE49-F238E27FC236}">
                <a16:creationId xmlns:a16="http://schemas.microsoft.com/office/drawing/2014/main" id="{A31904F1-EFD2-CA04-BDB3-2C2A25F4F826}"/>
              </a:ext>
            </a:extLst>
          </p:cNvPr>
          <p:cNvSpPr>
            <a:spLocks noGrp="1"/>
          </p:cNvSpPr>
          <p:nvPr>
            <p:ph idx="1"/>
          </p:nvPr>
        </p:nvSpPr>
        <p:spPr>
          <a:xfrm>
            <a:off x="641685" y="1390654"/>
            <a:ext cx="10515600" cy="4673012"/>
          </a:xfrm>
        </p:spPr>
        <p:txBody>
          <a:bodyPr>
            <a:normAutofit/>
          </a:bodyPr>
          <a:lstStyle/>
          <a:p>
            <a:r>
              <a:rPr lang="en-US" sz="2600" dirty="0"/>
              <a:t>Ensuring that you have the proper backup data for your Payment totals.</a:t>
            </a:r>
          </a:p>
          <a:p>
            <a:pPr lvl="1"/>
            <a:r>
              <a:rPr lang="en-US" sz="2600" dirty="0"/>
              <a:t>Procurement units should not report any MBE data (prime or subcontract dollars) in their MBE reports that is not adequately supported by auditable contract documentation</a:t>
            </a:r>
          </a:p>
          <a:p>
            <a:r>
              <a:rPr lang="en-US" sz="2600" dirty="0"/>
              <a:t>Scrubbing payment reports in an organized/legible manner.</a:t>
            </a:r>
          </a:p>
          <a:p>
            <a:pPr lvl="1"/>
            <a:r>
              <a:rPr lang="en-US" sz="2600" dirty="0"/>
              <a:t>What needs to be scrubbed:</a:t>
            </a:r>
          </a:p>
          <a:p>
            <a:pPr lvl="2"/>
            <a:r>
              <a:rPr lang="en-US" sz="2600" dirty="0"/>
              <a:t>Negative numbers</a:t>
            </a:r>
          </a:p>
          <a:p>
            <a:pPr lvl="2"/>
            <a:r>
              <a:rPr lang="en-US" sz="2600" dirty="0"/>
              <a:t>Any data that does not pertain to the current FY</a:t>
            </a:r>
          </a:p>
          <a:p>
            <a:pPr lvl="2"/>
            <a:r>
              <a:rPr lang="en-US" sz="2600" dirty="0"/>
              <a:t>Cross checking with GAD list to ensure excluded items are removed</a:t>
            </a:r>
            <a:endParaRPr lang="en-US" dirty="0"/>
          </a:p>
          <a:p>
            <a:pPr marL="914400" lvl="2"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5892BA58-C100-5D6C-1A21-3A9E61416990}"/>
              </a:ext>
            </a:extLst>
          </p:cNvPr>
          <p:cNvSpPr>
            <a:spLocks noGrp="1"/>
          </p:cNvSpPr>
          <p:nvPr>
            <p:ph type="ftr" sz="quarter" idx="11"/>
          </p:nvPr>
        </p:nvSpPr>
        <p:spPr>
          <a:xfrm>
            <a:off x="4038600" y="6428791"/>
            <a:ext cx="4114800" cy="365125"/>
          </a:xfrm>
        </p:spPr>
        <p:txBody>
          <a:bodyPr/>
          <a:lstStyle/>
          <a:p>
            <a:r>
              <a:rPr lang="en-US" dirty="0"/>
              <a:t>For Internal Training Purposes Only</a:t>
            </a:r>
          </a:p>
        </p:txBody>
      </p:sp>
      <p:sp>
        <p:nvSpPr>
          <p:cNvPr id="5" name="Slide Number Placeholder 4">
            <a:extLst>
              <a:ext uri="{FF2B5EF4-FFF2-40B4-BE49-F238E27FC236}">
                <a16:creationId xmlns:a16="http://schemas.microsoft.com/office/drawing/2014/main" id="{DDEB1C6F-E073-5382-920A-C285FDF6C5D4}"/>
              </a:ext>
            </a:extLst>
          </p:cNvPr>
          <p:cNvSpPr>
            <a:spLocks noGrp="1"/>
          </p:cNvSpPr>
          <p:nvPr>
            <p:ph type="sldNum" sz="quarter" idx="12"/>
          </p:nvPr>
        </p:nvSpPr>
        <p:spPr>
          <a:xfrm>
            <a:off x="8610600" y="6428791"/>
            <a:ext cx="2743200" cy="365125"/>
          </a:xfrm>
        </p:spPr>
        <p:txBody>
          <a:bodyPr/>
          <a:lstStyle/>
          <a:p>
            <a:fld id="{67C030F3-AF27-4921-B0F4-8B1F55AEDAD5}" type="slidenum">
              <a:rPr lang="en-US" smtClean="0"/>
              <a:t>48</a:t>
            </a:fld>
            <a:endParaRPr lang="en-US" dirty="0"/>
          </a:p>
        </p:txBody>
      </p:sp>
      <p:pic>
        <p:nvPicPr>
          <p:cNvPr id="7" name="Picture 6">
            <a:extLst>
              <a:ext uri="{FF2B5EF4-FFF2-40B4-BE49-F238E27FC236}">
                <a16:creationId xmlns:a16="http://schemas.microsoft.com/office/drawing/2014/main" id="{5A0713F4-9AF6-DEE2-53CF-59AEC4F85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644"/>
          </a:xfrm>
          <a:prstGeom prst="rect">
            <a:avLst/>
          </a:prstGeom>
          <a:ln>
            <a:noFill/>
          </a:ln>
          <a:effectLst>
            <a:softEdge rad="112500"/>
          </a:effectLst>
        </p:spPr>
      </p:pic>
    </p:spTree>
    <p:extLst>
      <p:ext uri="{BB962C8B-B14F-4D97-AF65-F5344CB8AC3E}">
        <p14:creationId xmlns:p14="http://schemas.microsoft.com/office/powerpoint/2010/main" val="1498788115"/>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B36B1-A088-6738-2C42-ED43DDF829DA}"/>
              </a:ext>
            </a:extLst>
          </p:cNvPr>
          <p:cNvSpPr>
            <a:spLocks noGrp="1"/>
          </p:cNvSpPr>
          <p:nvPr>
            <p:ph type="title"/>
          </p:nvPr>
        </p:nvSpPr>
        <p:spPr>
          <a:xfrm>
            <a:off x="607194" y="461126"/>
            <a:ext cx="10515600" cy="1325563"/>
          </a:xfrm>
        </p:spPr>
        <p:txBody>
          <a:bodyPr/>
          <a:lstStyle/>
          <a:p>
            <a:r>
              <a:rPr lang="en-US" dirty="0"/>
              <a:t>Preparing backup data </a:t>
            </a:r>
          </a:p>
        </p:txBody>
      </p:sp>
      <p:sp>
        <p:nvSpPr>
          <p:cNvPr id="3" name="Content Placeholder 2">
            <a:extLst>
              <a:ext uri="{FF2B5EF4-FFF2-40B4-BE49-F238E27FC236}">
                <a16:creationId xmlns:a16="http://schemas.microsoft.com/office/drawing/2014/main" id="{A31904F1-EFD2-CA04-BDB3-2C2A25F4F826}"/>
              </a:ext>
            </a:extLst>
          </p:cNvPr>
          <p:cNvSpPr>
            <a:spLocks noGrp="1"/>
          </p:cNvSpPr>
          <p:nvPr>
            <p:ph idx="1"/>
          </p:nvPr>
        </p:nvSpPr>
        <p:spPr>
          <a:xfrm>
            <a:off x="641685" y="1590679"/>
            <a:ext cx="10515600" cy="4673012"/>
          </a:xfrm>
        </p:spPr>
        <p:txBody>
          <a:bodyPr>
            <a:normAutofit/>
          </a:bodyPr>
          <a:lstStyle/>
          <a:p>
            <a:r>
              <a:rPr lang="en-US" sz="2600" dirty="0"/>
              <a:t>Agencies should include a tab that contains solely the final scrubbed data of each report.</a:t>
            </a:r>
          </a:p>
          <a:p>
            <a:pPr lvl="1"/>
            <a:r>
              <a:rPr lang="en-US" sz="2600" dirty="0"/>
              <a:t>When possible, agencies should consider including a tab with the “Summary Of Scrubbed Data” based on the final scrubbed data worksheets into one tab. </a:t>
            </a:r>
          </a:p>
          <a:p>
            <a:endParaRPr lang="en-US" dirty="0"/>
          </a:p>
          <a:p>
            <a:pPr marL="914400" lvl="2"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5892BA58-C100-5D6C-1A21-3A9E61416990}"/>
              </a:ext>
            </a:extLst>
          </p:cNvPr>
          <p:cNvSpPr>
            <a:spLocks noGrp="1"/>
          </p:cNvSpPr>
          <p:nvPr>
            <p:ph type="ftr" sz="quarter" idx="11"/>
          </p:nvPr>
        </p:nvSpPr>
        <p:spPr>
          <a:xfrm>
            <a:off x="4038600" y="6428791"/>
            <a:ext cx="4114800" cy="365125"/>
          </a:xfrm>
        </p:spPr>
        <p:txBody>
          <a:bodyPr/>
          <a:lstStyle/>
          <a:p>
            <a:r>
              <a:rPr lang="en-US" dirty="0"/>
              <a:t>For Internal Training Purposes Only</a:t>
            </a:r>
          </a:p>
        </p:txBody>
      </p:sp>
      <p:sp>
        <p:nvSpPr>
          <p:cNvPr id="5" name="Slide Number Placeholder 4">
            <a:extLst>
              <a:ext uri="{FF2B5EF4-FFF2-40B4-BE49-F238E27FC236}">
                <a16:creationId xmlns:a16="http://schemas.microsoft.com/office/drawing/2014/main" id="{DDEB1C6F-E073-5382-920A-C285FDF6C5D4}"/>
              </a:ext>
            </a:extLst>
          </p:cNvPr>
          <p:cNvSpPr>
            <a:spLocks noGrp="1"/>
          </p:cNvSpPr>
          <p:nvPr>
            <p:ph type="sldNum" sz="quarter" idx="12"/>
          </p:nvPr>
        </p:nvSpPr>
        <p:spPr>
          <a:xfrm>
            <a:off x="8610600" y="6428791"/>
            <a:ext cx="2743200" cy="365125"/>
          </a:xfrm>
        </p:spPr>
        <p:txBody>
          <a:bodyPr/>
          <a:lstStyle/>
          <a:p>
            <a:fld id="{67C030F3-AF27-4921-B0F4-8B1F55AEDAD5}" type="slidenum">
              <a:rPr lang="en-US" smtClean="0"/>
              <a:t>49</a:t>
            </a:fld>
            <a:endParaRPr lang="en-US" dirty="0"/>
          </a:p>
        </p:txBody>
      </p:sp>
      <p:pic>
        <p:nvPicPr>
          <p:cNvPr id="7" name="Picture 6">
            <a:extLst>
              <a:ext uri="{FF2B5EF4-FFF2-40B4-BE49-F238E27FC236}">
                <a16:creationId xmlns:a16="http://schemas.microsoft.com/office/drawing/2014/main" id="{5A0713F4-9AF6-DEE2-53CF-59AEC4F85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644"/>
          </a:xfrm>
          <a:prstGeom prst="rect">
            <a:avLst/>
          </a:prstGeom>
          <a:ln>
            <a:noFill/>
          </a:ln>
          <a:effectLst>
            <a:softEdge rad="112500"/>
          </a:effectLst>
        </p:spPr>
      </p:pic>
      <p:pic>
        <p:nvPicPr>
          <p:cNvPr id="8" name="Picture 7">
            <a:extLst>
              <a:ext uri="{FF2B5EF4-FFF2-40B4-BE49-F238E27FC236}">
                <a16:creationId xmlns:a16="http://schemas.microsoft.com/office/drawing/2014/main" id="{2BDC6407-97ED-C4CA-4E08-D83966641BC5}"/>
              </a:ext>
            </a:extLst>
          </p:cNvPr>
          <p:cNvPicPr>
            <a:picLocks noChangeAspect="1"/>
          </p:cNvPicPr>
          <p:nvPr/>
        </p:nvPicPr>
        <p:blipFill rotWithShape="1">
          <a:blip r:embed="rId4"/>
          <a:srcRect t="52958"/>
          <a:stretch/>
        </p:blipFill>
        <p:spPr>
          <a:xfrm>
            <a:off x="641685" y="3745750"/>
            <a:ext cx="10780378" cy="1325562"/>
          </a:xfrm>
          <a:prstGeom prst="rect">
            <a:avLst/>
          </a:prstGeom>
        </p:spPr>
      </p:pic>
    </p:spTree>
    <p:extLst>
      <p:ext uri="{BB962C8B-B14F-4D97-AF65-F5344CB8AC3E}">
        <p14:creationId xmlns:p14="http://schemas.microsoft.com/office/powerpoint/2010/main" val="323961144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DEDB"/>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AB7C9-0189-F5B7-8C8F-47283E8D9E3C}"/>
              </a:ext>
            </a:extLst>
          </p:cNvPr>
          <p:cNvSpPr>
            <a:spLocks noGrp="1"/>
          </p:cNvSpPr>
          <p:nvPr>
            <p:ph type="title"/>
          </p:nvPr>
        </p:nvSpPr>
        <p:spPr>
          <a:xfrm>
            <a:off x="547039" y="109134"/>
            <a:ext cx="10647951" cy="734591"/>
          </a:xfrm>
        </p:spPr>
        <p:txBody>
          <a:bodyPr anchor="b">
            <a:normAutofit fontScale="90000"/>
          </a:bodyPr>
          <a:lstStyle/>
          <a:p>
            <a:r>
              <a:rPr lang="en-US" sz="4000" dirty="0"/>
              <a:t>Reporting Legislation: COMAR 21.11.03.17 A(1)(2) and C </a:t>
            </a:r>
          </a:p>
        </p:txBody>
      </p:sp>
      <p:sp>
        <p:nvSpPr>
          <p:cNvPr id="4" name="Footer Placeholder 3">
            <a:extLst>
              <a:ext uri="{FF2B5EF4-FFF2-40B4-BE49-F238E27FC236}">
                <a16:creationId xmlns:a16="http://schemas.microsoft.com/office/drawing/2014/main" id="{EF5F9D0F-6FE1-D35B-B8E3-684633600178}"/>
              </a:ext>
            </a:extLst>
          </p:cNvPr>
          <p:cNvSpPr>
            <a:spLocks noGrp="1"/>
          </p:cNvSpPr>
          <p:nvPr>
            <p:ph type="ftr" sz="quarter" idx="11"/>
          </p:nvPr>
        </p:nvSpPr>
        <p:spPr>
          <a:xfrm rot="5400000">
            <a:off x="-1821287" y="1983972"/>
            <a:ext cx="4114800" cy="365125"/>
          </a:xfrm>
        </p:spPr>
        <p:txBody>
          <a:bodyPr>
            <a:normAutofit/>
          </a:bodyPr>
          <a:lstStyle/>
          <a:p>
            <a:pPr algn="l">
              <a:spcAft>
                <a:spcPts val="600"/>
              </a:spcAft>
            </a:pPr>
            <a:r>
              <a:rPr lang="en-US" sz="1100" dirty="0">
                <a:solidFill>
                  <a:schemeClr val="tx1">
                    <a:lumMod val="50000"/>
                    <a:lumOff val="50000"/>
                  </a:schemeClr>
                </a:solidFill>
              </a:rPr>
              <a:t>For Internal Training Purposes Only</a:t>
            </a:r>
          </a:p>
        </p:txBody>
      </p:sp>
      <p:sp>
        <p:nvSpPr>
          <p:cNvPr id="3" name="Content Placeholder 2">
            <a:extLst>
              <a:ext uri="{FF2B5EF4-FFF2-40B4-BE49-F238E27FC236}">
                <a16:creationId xmlns:a16="http://schemas.microsoft.com/office/drawing/2014/main" id="{002FEAF5-996B-70FA-EDDC-F67860E7316B}"/>
              </a:ext>
            </a:extLst>
          </p:cNvPr>
          <p:cNvSpPr>
            <a:spLocks noGrp="1"/>
          </p:cNvSpPr>
          <p:nvPr>
            <p:ph idx="1"/>
          </p:nvPr>
        </p:nvSpPr>
        <p:spPr>
          <a:xfrm>
            <a:off x="472226" y="948633"/>
            <a:ext cx="6980266" cy="5348421"/>
          </a:xfrm>
        </p:spPr>
        <p:txBody>
          <a:bodyPr anchor="t">
            <a:normAutofit fontScale="32500" lnSpcReduction="20000"/>
          </a:bodyPr>
          <a:lstStyle/>
          <a:p>
            <a:pPr marL="0" indent="0" algn="l">
              <a:lnSpc>
                <a:spcPct val="120000"/>
              </a:lnSpc>
              <a:buNone/>
            </a:pPr>
            <a:r>
              <a:rPr lang="en-US" sz="4800" i="0" dirty="0">
                <a:effectLst/>
              </a:rPr>
              <a:t>A. Each procurement agency shall make a report annually within 90 days following the close of the fiscal year to the Governor's Office of Small, Minority &amp; Women Business Affairs, the Department of Transportation, and, subject to State Government Article, §2-1246, Annotated Code of Maryland, to the Joint Committee on Fair Practices and State Personnel Oversight that includes:</a:t>
            </a:r>
          </a:p>
          <a:p>
            <a:pPr marL="0" indent="0" algn="l">
              <a:lnSpc>
                <a:spcPct val="120000"/>
              </a:lnSpc>
              <a:buNone/>
            </a:pPr>
            <a:r>
              <a:rPr lang="en-US" sz="4800" i="0" dirty="0">
                <a:solidFill>
                  <a:srgbClr val="000000"/>
                </a:solidFill>
                <a:effectLst/>
              </a:rPr>
              <a:t>             (1) The total number, value, and procurement category of its procurements from State-certified MBEs as prime contractors, and separately as subcontractors, by business name and specific MBE classification;</a:t>
            </a:r>
          </a:p>
          <a:p>
            <a:pPr marL="0" indent="0" algn="l">
              <a:lnSpc>
                <a:spcPct val="120000"/>
              </a:lnSpc>
              <a:buNone/>
            </a:pPr>
            <a:r>
              <a:rPr lang="en-US" sz="4800" i="0" dirty="0">
                <a:solidFill>
                  <a:srgbClr val="000000"/>
                </a:solidFill>
                <a:effectLst/>
              </a:rPr>
              <a:t>             (2) The percentages, by specific classification of minority business enterprise, that purchases under §A(1) and (2) of this regulation represent of the total number and value of its procurements for the fiscal year just ended;</a:t>
            </a:r>
          </a:p>
          <a:p>
            <a:pPr marL="0" indent="0" algn="l">
              <a:lnSpc>
                <a:spcPct val="120000"/>
              </a:lnSpc>
              <a:buNone/>
            </a:pPr>
            <a:r>
              <a:rPr lang="en-US" sz="4800" i="0" dirty="0">
                <a:solidFill>
                  <a:srgbClr val="000000"/>
                </a:solidFill>
                <a:effectLst/>
              </a:rPr>
              <a:t>C. Each procurement agency shall furnish any other information or periodic reports requested by the Governor's Office of Small, Minority &amp; Women Business Affairs or the Department of Transportation in connection with MBE certification and procurement, or any other matters related to the administration, effectiveness, or continuation of the Minority Business Enterprise Program.</a:t>
            </a:r>
          </a:p>
          <a:p>
            <a:endParaRPr lang="en-US" sz="1900" dirty="0"/>
          </a:p>
        </p:txBody>
      </p:sp>
      <p:pic>
        <p:nvPicPr>
          <p:cNvPr id="7" name="Picture 6" descr="A picture containing logo&#10;&#10;Description automatically generated">
            <a:extLst>
              <a:ext uri="{FF2B5EF4-FFF2-40B4-BE49-F238E27FC236}">
                <a16:creationId xmlns:a16="http://schemas.microsoft.com/office/drawing/2014/main" id="{AA015C6C-4D79-99EF-7E35-474B0DCC0DAE}"/>
              </a:ext>
            </a:extLst>
          </p:cNvPr>
          <p:cNvPicPr>
            <a:picLocks noChangeAspect="1"/>
          </p:cNvPicPr>
          <p:nvPr/>
        </p:nvPicPr>
        <p:blipFill rotWithShape="1">
          <a:blip r:embed="rId2">
            <a:extLst>
              <a:ext uri="{28A0092B-C50C-407E-A947-70E740481C1C}">
                <a14:useLocalDpi xmlns:a14="http://schemas.microsoft.com/office/drawing/2010/main" val="0"/>
              </a:ext>
            </a:extLst>
          </a:blip>
          <a:srcRect l="21636" r="25477" b="-1"/>
          <a:stretch/>
        </p:blipFill>
        <p:spPr>
          <a:xfrm>
            <a:off x="7646838" y="1980775"/>
            <a:ext cx="3748858" cy="3632824"/>
          </a:xfrm>
          <a:prstGeom prst="rect">
            <a:avLst/>
          </a:prstGeom>
        </p:spPr>
      </p:pic>
      <p:sp>
        <p:nvSpPr>
          <p:cNvPr id="36" name="Rectangle 35">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998EDF-B13E-4605-8EDA-1BBE88C46048}"/>
              </a:ext>
            </a:extLst>
          </p:cNvPr>
          <p:cNvSpPr>
            <a:spLocks noGrp="1"/>
          </p:cNvSpPr>
          <p:nvPr>
            <p:ph type="sldNum" sz="quarter" idx="12"/>
          </p:nvPr>
        </p:nvSpPr>
        <p:spPr>
          <a:xfrm>
            <a:off x="11704320" y="6459378"/>
            <a:ext cx="448056" cy="365125"/>
          </a:xfrm>
        </p:spPr>
        <p:txBody>
          <a:bodyPr>
            <a:normAutofit/>
          </a:bodyPr>
          <a:lstStyle/>
          <a:p>
            <a:pPr>
              <a:spcAft>
                <a:spcPts val="600"/>
              </a:spcAft>
            </a:pPr>
            <a:fld id="{67C030F3-AF27-4921-B0F4-8B1F55AEDAD5}" type="slidenum">
              <a:rPr lang="en-US" sz="1100">
                <a:solidFill>
                  <a:srgbClr val="FFFFFF"/>
                </a:solidFill>
              </a:rPr>
              <a:pPr>
                <a:spcAft>
                  <a:spcPts val="600"/>
                </a:spcAft>
              </a:pPr>
              <a:t>5</a:t>
            </a:fld>
            <a:endParaRPr lang="en-US" sz="1100">
              <a:solidFill>
                <a:srgbClr val="FFFFFF"/>
              </a:solidFill>
            </a:endParaRPr>
          </a:p>
        </p:txBody>
      </p:sp>
    </p:spTree>
    <p:extLst>
      <p:ext uri="{BB962C8B-B14F-4D97-AF65-F5344CB8AC3E}">
        <p14:creationId xmlns:p14="http://schemas.microsoft.com/office/powerpoint/2010/main" val="2650224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F64-5110-3226-C293-038453193644}"/>
              </a:ext>
            </a:extLst>
          </p:cNvPr>
          <p:cNvSpPr>
            <a:spLocks noGrp="1"/>
          </p:cNvSpPr>
          <p:nvPr>
            <p:ph type="title"/>
          </p:nvPr>
        </p:nvSpPr>
        <p:spPr>
          <a:xfrm>
            <a:off x="838200" y="894093"/>
            <a:ext cx="10515600" cy="1325563"/>
          </a:xfrm>
        </p:spPr>
        <p:txBody>
          <a:bodyPr/>
          <a:lstStyle/>
          <a:p>
            <a:r>
              <a:rPr lang="en-US" dirty="0"/>
              <a:t>Best Practices</a:t>
            </a:r>
          </a:p>
        </p:txBody>
      </p:sp>
      <p:sp>
        <p:nvSpPr>
          <p:cNvPr id="3" name="Content Placeholder 2">
            <a:extLst>
              <a:ext uri="{FF2B5EF4-FFF2-40B4-BE49-F238E27FC236}">
                <a16:creationId xmlns:a16="http://schemas.microsoft.com/office/drawing/2014/main" id="{C45AA72F-B2B3-88C3-D5A8-0BEB1F62546C}"/>
              </a:ext>
            </a:extLst>
          </p:cNvPr>
          <p:cNvSpPr>
            <a:spLocks noGrp="1"/>
          </p:cNvSpPr>
          <p:nvPr>
            <p:ph idx="1"/>
          </p:nvPr>
        </p:nvSpPr>
        <p:spPr/>
        <p:txBody>
          <a:bodyPr>
            <a:normAutofit/>
          </a:bodyPr>
          <a:lstStyle/>
          <a:p>
            <a:pPr marL="0" indent="0">
              <a:buNone/>
            </a:pPr>
            <a:endParaRPr lang="en-US" dirty="0"/>
          </a:p>
          <a:p>
            <a:r>
              <a:rPr lang="en-US" dirty="0"/>
              <a:t>DGS Delegated vs. Non-delegated contracts.</a:t>
            </a:r>
          </a:p>
        </p:txBody>
      </p:sp>
      <p:pic>
        <p:nvPicPr>
          <p:cNvPr id="4" name="Picture 3">
            <a:extLst>
              <a:ext uri="{FF2B5EF4-FFF2-40B4-BE49-F238E27FC236}">
                <a16:creationId xmlns:a16="http://schemas.microsoft.com/office/drawing/2014/main" id="{97AE16DC-ADEA-BC2C-99CA-DF04B4BA5205}"/>
              </a:ext>
            </a:extLst>
          </p:cNvPr>
          <p:cNvPicPr>
            <a:picLocks noChangeAspect="1"/>
          </p:cNvPicPr>
          <p:nvPr/>
        </p:nvPicPr>
        <p:blipFill>
          <a:blip r:embed="rId2"/>
          <a:stretch>
            <a:fillRect/>
          </a:stretch>
        </p:blipFill>
        <p:spPr>
          <a:xfrm>
            <a:off x="1426124" y="3215699"/>
            <a:ext cx="8925819" cy="1700700"/>
          </a:xfrm>
          <a:prstGeom prst="rect">
            <a:avLst/>
          </a:prstGeom>
        </p:spPr>
      </p:pic>
      <p:sp>
        <p:nvSpPr>
          <p:cNvPr id="5" name="Footer Placeholder 4">
            <a:extLst>
              <a:ext uri="{FF2B5EF4-FFF2-40B4-BE49-F238E27FC236}">
                <a16:creationId xmlns:a16="http://schemas.microsoft.com/office/drawing/2014/main" id="{8DAA3D01-B634-4A38-C2F9-1FC99435D883}"/>
              </a:ext>
            </a:extLst>
          </p:cNvPr>
          <p:cNvSpPr>
            <a:spLocks noGrp="1"/>
          </p:cNvSpPr>
          <p:nvPr>
            <p:ph type="ftr" sz="quarter" idx="11"/>
          </p:nvPr>
        </p:nvSpPr>
        <p:spPr/>
        <p:txBody>
          <a:bodyPr/>
          <a:lstStyle/>
          <a:p>
            <a:r>
              <a:rPr lang="en-US"/>
              <a:t>For Internal Training Purposes Only</a:t>
            </a:r>
            <a:endParaRPr lang="en-US" dirty="0"/>
          </a:p>
        </p:txBody>
      </p:sp>
      <p:sp>
        <p:nvSpPr>
          <p:cNvPr id="6" name="Slide Number Placeholder 5">
            <a:extLst>
              <a:ext uri="{FF2B5EF4-FFF2-40B4-BE49-F238E27FC236}">
                <a16:creationId xmlns:a16="http://schemas.microsoft.com/office/drawing/2014/main" id="{1C6CFC80-7A62-E158-F87B-230797187977}"/>
              </a:ext>
            </a:extLst>
          </p:cNvPr>
          <p:cNvSpPr>
            <a:spLocks noGrp="1"/>
          </p:cNvSpPr>
          <p:nvPr>
            <p:ph type="sldNum" sz="quarter" idx="12"/>
          </p:nvPr>
        </p:nvSpPr>
        <p:spPr/>
        <p:txBody>
          <a:bodyPr/>
          <a:lstStyle/>
          <a:p>
            <a:fld id="{67C030F3-AF27-4921-B0F4-8B1F55AEDAD5}" type="slidenum">
              <a:rPr lang="en-US" smtClean="0"/>
              <a:t>50</a:t>
            </a:fld>
            <a:endParaRPr lang="en-US" dirty="0"/>
          </a:p>
        </p:txBody>
      </p:sp>
      <p:pic>
        <p:nvPicPr>
          <p:cNvPr id="7" name="Picture 6">
            <a:extLst>
              <a:ext uri="{FF2B5EF4-FFF2-40B4-BE49-F238E27FC236}">
                <a16:creationId xmlns:a16="http://schemas.microsoft.com/office/drawing/2014/main" id="{C221FC7A-2A23-D58F-93DA-1F4ED0BC3C5C}"/>
              </a:ext>
            </a:extLst>
          </p:cNvPr>
          <p:cNvPicPr>
            <a:picLocks noChangeAspect="1"/>
          </p:cNvPicPr>
          <p:nvPr/>
        </p:nvPicPr>
        <p:blipFill>
          <a:blip r:embed="rId3"/>
          <a:stretch>
            <a:fillRect/>
          </a:stretch>
        </p:blipFill>
        <p:spPr>
          <a:xfrm>
            <a:off x="0" y="0"/>
            <a:ext cx="12192000" cy="926592"/>
          </a:xfrm>
          <a:prstGeom prst="rect">
            <a:avLst/>
          </a:prstGeom>
        </p:spPr>
      </p:pic>
    </p:spTree>
    <p:extLst>
      <p:ext uri="{BB962C8B-B14F-4D97-AF65-F5344CB8AC3E}">
        <p14:creationId xmlns:p14="http://schemas.microsoft.com/office/powerpoint/2010/main" val="1352003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D716279-E7DC-65EF-5E13-396CD7F54A9B}"/>
              </a:ext>
            </a:extLst>
          </p:cNvPr>
          <p:cNvPicPr>
            <a:picLocks noChangeAspect="1"/>
          </p:cNvPicPr>
          <p:nvPr/>
        </p:nvPicPr>
        <p:blipFill rotWithShape="1">
          <a:blip r:embed="rId2"/>
          <a:srcRect t="6353" r="13818" b="273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783AB-1F00-1EB5-C860-BAB7192FD5B1}"/>
              </a:ext>
            </a:extLst>
          </p:cNvPr>
          <p:cNvSpPr>
            <a:spLocks noGrp="1"/>
          </p:cNvSpPr>
          <p:nvPr>
            <p:ph type="ctrTitle"/>
          </p:nvPr>
        </p:nvSpPr>
        <p:spPr>
          <a:xfrm>
            <a:off x="477981" y="1122363"/>
            <a:ext cx="4023360" cy="3204134"/>
          </a:xfrm>
        </p:spPr>
        <p:txBody>
          <a:bodyPr anchor="b">
            <a:normAutofit/>
          </a:bodyPr>
          <a:lstStyle/>
          <a:p>
            <a:pPr algn="l"/>
            <a:r>
              <a:rPr lang="en-US" sz="4800"/>
              <a:t>Common Errors and Omissions </a:t>
            </a:r>
          </a:p>
        </p:txBody>
      </p:sp>
      <p:sp>
        <p:nvSpPr>
          <p:cNvPr id="3" name="Subtitle 2">
            <a:extLst>
              <a:ext uri="{FF2B5EF4-FFF2-40B4-BE49-F238E27FC236}">
                <a16:creationId xmlns:a16="http://schemas.microsoft.com/office/drawing/2014/main" id="{0074270F-0E33-045D-AAB9-B9B52B95FB78}"/>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9D94181-66BB-181A-2636-7E29EE41F6A1}"/>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5" name="Slide Number Placeholder 4">
            <a:extLst>
              <a:ext uri="{FF2B5EF4-FFF2-40B4-BE49-F238E27FC236}">
                <a16:creationId xmlns:a16="http://schemas.microsoft.com/office/drawing/2014/main" id="{3FF33F08-2ED0-B4AA-D409-1B8B024F7052}"/>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51</a:t>
            </a:fld>
            <a:endParaRPr lang="en-US">
              <a:solidFill>
                <a:schemeClr val="tx1"/>
              </a:solidFill>
            </a:endParaRPr>
          </a:p>
        </p:txBody>
      </p:sp>
    </p:spTree>
    <p:extLst>
      <p:ext uri="{BB962C8B-B14F-4D97-AF65-F5344CB8AC3E}">
        <p14:creationId xmlns:p14="http://schemas.microsoft.com/office/powerpoint/2010/main" val="1842880813"/>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5DEDB"/>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AB7C9-0189-F5B7-8C8F-47283E8D9E3C}"/>
              </a:ext>
            </a:extLst>
          </p:cNvPr>
          <p:cNvSpPr>
            <a:spLocks noGrp="1"/>
          </p:cNvSpPr>
          <p:nvPr>
            <p:ph type="title"/>
          </p:nvPr>
        </p:nvSpPr>
        <p:spPr>
          <a:xfrm>
            <a:off x="547040" y="-28946"/>
            <a:ext cx="10117810" cy="1150470"/>
          </a:xfrm>
        </p:spPr>
        <p:txBody>
          <a:bodyPr anchor="b">
            <a:normAutofit/>
          </a:bodyPr>
          <a:lstStyle/>
          <a:p>
            <a:r>
              <a:rPr lang="en-US" sz="4000" dirty="0"/>
              <a:t>Common Errors and Omissions</a:t>
            </a:r>
          </a:p>
        </p:txBody>
      </p:sp>
      <p:sp>
        <p:nvSpPr>
          <p:cNvPr id="4" name="Footer Placeholder 3">
            <a:extLst>
              <a:ext uri="{FF2B5EF4-FFF2-40B4-BE49-F238E27FC236}">
                <a16:creationId xmlns:a16="http://schemas.microsoft.com/office/drawing/2014/main" id="{EF5F9D0F-6FE1-D35B-B8E3-684633600178}"/>
              </a:ext>
            </a:extLst>
          </p:cNvPr>
          <p:cNvSpPr>
            <a:spLocks noGrp="1"/>
          </p:cNvSpPr>
          <p:nvPr>
            <p:ph type="ftr" sz="quarter" idx="11"/>
          </p:nvPr>
        </p:nvSpPr>
        <p:spPr>
          <a:xfrm rot="5400000">
            <a:off x="-1821287" y="1983972"/>
            <a:ext cx="4114800" cy="365125"/>
          </a:xfrm>
        </p:spPr>
        <p:txBody>
          <a:bodyPr>
            <a:normAutofit/>
          </a:bodyPr>
          <a:lstStyle/>
          <a:p>
            <a:pPr algn="l">
              <a:spcAft>
                <a:spcPts val="600"/>
              </a:spcAft>
            </a:pPr>
            <a:r>
              <a:rPr lang="en-US" sz="1100">
                <a:solidFill>
                  <a:schemeClr val="tx1">
                    <a:lumMod val="50000"/>
                    <a:lumOff val="50000"/>
                  </a:schemeClr>
                </a:solidFill>
              </a:rPr>
              <a:t>For Internal Training Purposes Only</a:t>
            </a:r>
          </a:p>
        </p:txBody>
      </p:sp>
      <p:sp>
        <p:nvSpPr>
          <p:cNvPr id="3" name="Content Placeholder 2">
            <a:extLst>
              <a:ext uri="{FF2B5EF4-FFF2-40B4-BE49-F238E27FC236}">
                <a16:creationId xmlns:a16="http://schemas.microsoft.com/office/drawing/2014/main" id="{002FEAF5-996B-70FA-EDDC-F67860E7316B}"/>
              </a:ext>
            </a:extLst>
          </p:cNvPr>
          <p:cNvSpPr>
            <a:spLocks noGrp="1"/>
          </p:cNvSpPr>
          <p:nvPr>
            <p:ph idx="1"/>
          </p:nvPr>
        </p:nvSpPr>
        <p:spPr>
          <a:xfrm>
            <a:off x="547040" y="1293625"/>
            <a:ext cx="6798140" cy="4492075"/>
          </a:xfrm>
        </p:spPr>
        <p:txBody>
          <a:bodyPr anchor="t">
            <a:normAutofit lnSpcReduction="10000"/>
          </a:bodyPr>
          <a:lstStyle/>
          <a:p>
            <a:r>
              <a:rPr lang="en-US" sz="2400" dirty="0"/>
              <a:t>Using the incorrect template for the FY </a:t>
            </a:r>
          </a:p>
          <a:p>
            <a:r>
              <a:rPr lang="en-US" sz="2400" dirty="0"/>
              <a:t>Marking up, highlighting, or changing format of original template</a:t>
            </a:r>
          </a:p>
          <a:p>
            <a:r>
              <a:rPr lang="en-US" sz="2400" dirty="0"/>
              <a:t>Including negative numbers in your report</a:t>
            </a:r>
          </a:p>
          <a:p>
            <a:pPr lvl="1"/>
            <a:r>
              <a:rPr lang="en-US" dirty="0"/>
              <a:t>Agencies should calculate the actual reportable total instead of reporting the original transaction </a:t>
            </a:r>
            <a:r>
              <a:rPr lang="en-US" b="1" u="sng" dirty="0"/>
              <a:t>and</a:t>
            </a:r>
            <a:r>
              <a:rPr lang="en-US" dirty="0"/>
              <a:t> the chargeback. (ex. If your agency originally spent $50 and received a refund of -$10 you would only report $40.)</a:t>
            </a:r>
          </a:p>
          <a:p>
            <a:r>
              <a:rPr lang="en-US" sz="2400" dirty="0"/>
              <a:t>Incorrect designations</a:t>
            </a:r>
          </a:p>
          <a:p>
            <a:pPr lvl="1"/>
            <a:r>
              <a:rPr lang="en-US" dirty="0"/>
              <a:t>Make sure to match the designations spelling with the designation list in manual.</a:t>
            </a:r>
          </a:p>
          <a:p>
            <a:endParaRPr lang="en-US" sz="1900" dirty="0"/>
          </a:p>
        </p:txBody>
      </p:sp>
      <p:pic>
        <p:nvPicPr>
          <p:cNvPr id="7" name="Picture 6" descr="A picture containing logo&#10;&#10;Description automatically generated">
            <a:extLst>
              <a:ext uri="{FF2B5EF4-FFF2-40B4-BE49-F238E27FC236}">
                <a16:creationId xmlns:a16="http://schemas.microsoft.com/office/drawing/2014/main" id="{AA015C6C-4D79-99EF-7E35-474B0DCC0DAE}"/>
              </a:ext>
            </a:extLst>
          </p:cNvPr>
          <p:cNvPicPr>
            <a:picLocks noChangeAspect="1"/>
          </p:cNvPicPr>
          <p:nvPr/>
        </p:nvPicPr>
        <p:blipFill rotWithShape="1">
          <a:blip r:embed="rId3">
            <a:extLst>
              <a:ext uri="{28A0092B-C50C-407E-A947-70E740481C1C}">
                <a14:useLocalDpi xmlns:a14="http://schemas.microsoft.com/office/drawing/2010/main" val="0"/>
              </a:ext>
            </a:extLst>
          </a:blip>
          <a:srcRect l="21636" r="25477" b="-1"/>
          <a:stretch/>
        </p:blipFill>
        <p:spPr>
          <a:xfrm>
            <a:off x="7646838" y="1980775"/>
            <a:ext cx="3748858" cy="3632824"/>
          </a:xfrm>
          <a:prstGeom prst="rect">
            <a:avLst/>
          </a:prstGeom>
        </p:spPr>
      </p:pic>
      <p:sp>
        <p:nvSpPr>
          <p:cNvPr id="36" name="Rectangle 35">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998EDF-B13E-4605-8EDA-1BBE88C46048}"/>
              </a:ext>
            </a:extLst>
          </p:cNvPr>
          <p:cNvSpPr>
            <a:spLocks noGrp="1"/>
          </p:cNvSpPr>
          <p:nvPr>
            <p:ph type="sldNum" sz="quarter" idx="12"/>
          </p:nvPr>
        </p:nvSpPr>
        <p:spPr>
          <a:xfrm>
            <a:off x="11704320" y="6459378"/>
            <a:ext cx="448056" cy="365125"/>
          </a:xfrm>
        </p:spPr>
        <p:txBody>
          <a:bodyPr>
            <a:normAutofit/>
          </a:bodyPr>
          <a:lstStyle/>
          <a:p>
            <a:pPr>
              <a:spcAft>
                <a:spcPts val="600"/>
              </a:spcAft>
            </a:pPr>
            <a:fld id="{67C030F3-AF27-4921-B0F4-8B1F55AEDAD5}" type="slidenum">
              <a:rPr lang="en-US" sz="1100">
                <a:solidFill>
                  <a:srgbClr val="FFFFFF"/>
                </a:solidFill>
              </a:rPr>
              <a:pPr>
                <a:spcAft>
                  <a:spcPts val="600"/>
                </a:spcAft>
              </a:pPr>
              <a:t>52</a:t>
            </a:fld>
            <a:endParaRPr lang="en-US" sz="1100">
              <a:solidFill>
                <a:srgbClr val="FFFFFF"/>
              </a:solidFill>
            </a:endParaRPr>
          </a:p>
        </p:txBody>
      </p:sp>
    </p:spTree>
    <p:extLst>
      <p:ext uri="{BB962C8B-B14F-4D97-AF65-F5344CB8AC3E}">
        <p14:creationId xmlns:p14="http://schemas.microsoft.com/office/powerpoint/2010/main" val="4107924275"/>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5DEDB"/>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AB7C9-0189-F5B7-8C8F-47283E8D9E3C}"/>
              </a:ext>
            </a:extLst>
          </p:cNvPr>
          <p:cNvSpPr>
            <a:spLocks noGrp="1"/>
          </p:cNvSpPr>
          <p:nvPr>
            <p:ph type="title"/>
          </p:nvPr>
        </p:nvSpPr>
        <p:spPr>
          <a:xfrm>
            <a:off x="547040" y="-28946"/>
            <a:ext cx="10117810" cy="1150470"/>
          </a:xfrm>
        </p:spPr>
        <p:txBody>
          <a:bodyPr anchor="b">
            <a:normAutofit/>
          </a:bodyPr>
          <a:lstStyle/>
          <a:p>
            <a:r>
              <a:rPr lang="en-US" sz="4000" dirty="0"/>
              <a:t>Common Errors and Omissions </a:t>
            </a:r>
          </a:p>
        </p:txBody>
      </p:sp>
      <p:sp>
        <p:nvSpPr>
          <p:cNvPr id="4" name="Footer Placeholder 3">
            <a:extLst>
              <a:ext uri="{FF2B5EF4-FFF2-40B4-BE49-F238E27FC236}">
                <a16:creationId xmlns:a16="http://schemas.microsoft.com/office/drawing/2014/main" id="{EF5F9D0F-6FE1-D35B-B8E3-684633600178}"/>
              </a:ext>
            </a:extLst>
          </p:cNvPr>
          <p:cNvSpPr>
            <a:spLocks noGrp="1"/>
          </p:cNvSpPr>
          <p:nvPr>
            <p:ph type="ftr" sz="quarter" idx="11"/>
          </p:nvPr>
        </p:nvSpPr>
        <p:spPr>
          <a:xfrm rot="5400000">
            <a:off x="-1821287" y="1983972"/>
            <a:ext cx="4114800" cy="365125"/>
          </a:xfrm>
        </p:spPr>
        <p:txBody>
          <a:bodyPr>
            <a:normAutofit/>
          </a:bodyPr>
          <a:lstStyle/>
          <a:p>
            <a:pPr algn="l">
              <a:spcAft>
                <a:spcPts val="600"/>
              </a:spcAft>
            </a:pPr>
            <a:r>
              <a:rPr lang="en-US" sz="1100">
                <a:solidFill>
                  <a:schemeClr val="tx1">
                    <a:lumMod val="50000"/>
                    <a:lumOff val="50000"/>
                  </a:schemeClr>
                </a:solidFill>
              </a:rPr>
              <a:t>For Internal Training Purposes Only</a:t>
            </a:r>
          </a:p>
        </p:txBody>
      </p:sp>
      <p:sp>
        <p:nvSpPr>
          <p:cNvPr id="3" name="Content Placeholder 2">
            <a:extLst>
              <a:ext uri="{FF2B5EF4-FFF2-40B4-BE49-F238E27FC236}">
                <a16:creationId xmlns:a16="http://schemas.microsoft.com/office/drawing/2014/main" id="{002FEAF5-996B-70FA-EDDC-F67860E7316B}"/>
              </a:ext>
            </a:extLst>
          </p:cNvPr>
          <p:cNvSpPr>
            <a:spLocks noGrp="1"/>
          </p:cNvSpPr>
          <p:nvPr>
            <p:ph idx="1"/>
          </p:nvPr>
        </p:nvSpPr>
        <p:spPr>
          <a:xfrm>
            <a:off x="547040" y="1293625"/>
            <a:ext cx="6798140" cy="4492075"/>
          </a:xfrm>
        </p:spPr>
        <p:txBody>
          <a:bodyPr anchor="t">
            <a:normAutofit/>
          </a:bodyPr>
          <a:lstStyle/>
          <a:p>
            <a:r>
              <a:rPr lang="en-US" sz="2400" dirty="0"/>
              <a:t>Not utilizing the default data given within the manual.</a:t>
            </a:r>
          </a:p>
          <a:p>
            <a:pPr lvl="1"/>
            <a:r>
              <a:rPr lang="en-US" dirty="0"/>
              <a:t>Ex. One-time payments like Credit Card (CC) or Direct Vouchers (DV), you must use the default data which would be the FY date (ex. FY22 would use 7/1/2021-6/30/2022)</a:t>
            </a:r>
          </a:p>
          <a:p>
            <a:r>
              <a:rPr lang="en-US" sz="2400" dirty="0"/>
              <a:t>Not deleting old data when using the Manual data entry method.</a:t>
            </a:r>
          </a:p>
          <a:p>
            <a:endParaRPr lang="en-US" sz="1900" dirty="0"/>
          </a:p>
        </p:txBody>
      </p:sp>
      <p:pic>
        <p:nvPicPr>
          <p:cNvPr id="7" name="Picture 6" descr="A picture containing logo&#10;&#10;Description automatically generated">
            <a:extLst>
              <a:ext uri="{FF2B5EF4-FFF2-40B4-BE49-F238E27FC236}">
                <a16:creationId xmlns:a16="http://schemas.microsoft.com/office/drawing/2014/main" id="{AA015C6C-4D79-99EF-7E35-474B0DCC0DAE}"/>
              </a:ext>
            </a:extLst>
          </p:cNvPr>
          <p:cNvPicPr>
            <a:picLocks noChangeAspect="1"/>
          </p:cNvPicPr>
          <p:nvPr/>
        </p:nvPicPr>
        <p:blipFill rotWithShape="1">
          <a:blip r:embed="rId2">
            <a:extLst>
              <a:ext uri="{28A0092B-C50C-407E-A947-70E740481C1C}">
                <a14:useLocalDpi xmlns:a14="http://schemas.microsoft.com/office/drawing/2010/main" val="0"/>
              </a:ext>
            </a:extLst>
          </a:blip>
          <a:srcRect l="21636" r="25477" b="-1"/>
          <a:stretch/>
        </p:blipFill>
        <p:spPr>
          <a:xfrm>
            <a:off x="7646838" y="1980775"/>
            <a:ext cx="3748858" cy="3632824"/>
          </a:xfrm>
          <a:prstGeom prst="rect">
            <a:avLst/>
          </a:prstGeom>
        </p:spPr>
      </p:pic>
      <p:sp>
        <p:nvSpPr>
          <p:cNvPr id="36" name="Rectangle 35">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998EDF-B13E-4605-8EDA-1BBE88C46048}"/>
              </a:ext>
            </a:extLst>
          </p:cNvPr>
          <p:cNvSpPr>
            <a:spLocks noGrp="1"/>
          </p:cNvSpPr>
          <p:nvPr>
            <p:ph type="sldNum" sz="quarter" idx="12"/>
          </p:nvPr>
        </p:nvSpPr>
        <p:spPr>
          <a:xfrm>
            <a:off x="11704320" y="6459378"/>
            <a:ext cx="448056" cy="365125"/>
          </a:xfrm>
        </p:spPr>
        <p:txBody>
          <a:bodyPr>
            <a:normAutofit/>
          </a:bodyPr>
          <a:lstStyle/>
          <a:p>
            <a:pPr>
              <a:spcAft>
                <a:spcPts val="600"/>
              </a:spcAft>
            </a:pPr>
            <a:fld id="{67C030F3-AF27-4921-B0F4-8B1F55AEDAD5}" type="slidenum">
              <a:rPr lang="en-US" sz="1100">
                <a:solidFill>
                  <a:srgbClr val="FFFFFF"/>
                </a:solidFill>
              </a:rPr>
              <a:pPr>
                <a:spcAft>
                  <a:spcPts val="600"/>
                </a:spcAft>
              </a:pPr>
              <a:t>53</a:t>
            </a:fld>
            <a:endParaRPr lang="en-US" sz="1100">
              <a:solidFill>
                <a:srgbClr val="FFFFFF"/>
              </a:solidFill>
            </a:endParaRPr>
          </a:p>
        </p:txBody>
      </p:sp>
    </p:spTree>
    <p:extLst>
      <p:ext uri="{BB962C8B-B14F-4D97-AF65-F5344CB8AC3E}">
        <p14:creationId xmlns:p14="http://schemas.microsoft.com/office/powerpoint/2010/main" val="1260922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926592"/>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a:extLst>
              <a:ext uri="{FF2B5EF4-FFF2-40B4-BE49-F238E27FC236}">
                <a16:creationId xmlns:a16="http://schemas.microsoft.com/office/drawing/2014/main" id="{03D6A80F-C10B-4F03-0881-511A5546D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099087" y="2746925"/>
            <a:ext cx="4248610" cy="4036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Shape 14">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926592"/>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926592"/>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5D5F64-5110-3226-C293-038453193644}"/>
              </a:ext>
            </a:extLst>
          </p:cNvPr>
          <p:cNvSpPr>
            <a:spLocks noGrp="1"/>
          </p:cNvSpPr>
          <p:nvPr>
            <p:ph type="title"/>
          </p:nvPr>
        </p:nvSpPr>
        <p:spPr>
          <a:xfrm>
            <a:off x="343942" y="1055005"/>
            <a:ext cx="5678077" cy="1157297"/>
          </a:xfrm>
        </p:spPr>
        <p:txBody>
          <a:bodyPr>
            <a:normAutofit fontScale="90000"/>
          </a:bodyPr>
          <a:lstStyle/>
          <a:p>
            <a:r>
              <a:rPr lang="en-US" sz="2800" dirty="0"/>
              <a:t>If you have any questions, after today’s training please contact your designated MBE Compliance Manager.</a:t>
            </a:r>
          </a:p>
        </p:txBody>
      </p:sp>
      <p:sp>
        <p:nvSpPr>
          <p:cNvPr id="3" name="Content Placeholder 2">
            <a:extLst>
              <a:ext uri="{FF2B5EF4-FFF2-40B4-BE49-F238E27FC236}">
                <a16:creationId xmlns:a16="http://schemas.microsoft.com/office/drawing/2014/main" id="{C45AA72F-B2B3-88C3-D5A8-0BEB1F62546C}"/>
              </a:ext>
            </a:extLst>
          </p:cNvPr>
          <p:cNvSpPr>
            <a:spLocks noGrp="1"/>
          </p:cNvSpPr>
          <p:nvPr>
            <p:ph idx="1"/>
          </p:nvPr>
        </p:nvSpPr>
        <p:spPr>
          <a:xfrm>
            <a:off x="-163481" y="2299674"/>
            <a:ext cx="5327899" cy="5032140"/>
          </a:xfrm>
        </p:spPr>
        <p:txBody>
          <a:bodyPr>
            <a:normAutofit/>
          </a:bodyPr>
          <a:lstStyle/>
          <a:p>
            <a:pPr marL="0" indent="0" algn="ctr">
              <a:spcBef>
                <a:spcPts val="600"/>
              </a:spcBef>
              <a:buNone/>
            </a:pPr>
            <a:r>
              <a:rPr lang="en-US" sz="2400" b="1" u="sng" dirty="0"/>
              <a:t>Compliance Managers:</a:t>
            </a:r>
          </a:p>
          <a:p>
            <a:pPr marL="0" indent="0" algn="ctr">
              <a:spcBef>
                <a:spcPts val="600"/>
              </a:spcBef>
              <a:buNone/>
            </a:pPr>
            <a:r>
              <a:rPr lang="en-US" sz="1800" b="1" u="sng" dirty="0"/>
              <a:t>Nichelle Johnson</a:t>
            </a:r>
          </a:p>
          <a:p>
            <a:pPr marL="0" indent="0" algn="ctr">
              <a:spcBef>
                <a:spcPts val="600"/>
              </a:spcBef>
              <a:buNone/>
            </a:pPr>
            <a:r>
              <a:rPr lang="en-US" sz="1600" dirty="0">
                <a:hlinkClick r:id="rId3"/>
              </a:rPr>
              <a:t>Nichelle.johnson1@Maryland.gov</a:t>
            </a:r>
            <a:endParaRPr lang="en-US" sz="1600" dirty="0"/>
          </a:p>
          <a:p>
            <a:pPr marL="0" indent="0" algn="ctr">
              <a:spcBef>
                <a:spcPts val="600"/>
              </a:spcBef>
              <a:buNone/>
            </a:pPr>
            <a:r>
              <a:rPr lang="en-US" sz="1600" dirty="0"/>
              <a:t>(410) 697-9605</a:t>
            </a:r>
          </a:p>
          <a:p>
            <a:pPr marL="0" indent="0" algn="ctr">
              <a:spcBef>
                <a:spcPts val="600"/>
              </a:spcBef>
              <a:buNone/>
            </a:pPr>
            <a:r>
              <a:rPr lang="en-US" sz="1600" dirty="0"/>
              <a:t>(667) 232-1369</a:t>
            </a:r>
          </a:p>
          <a:p>
            <a:pPr marL="0" indent="0" algn="ctr">
              <a:spcBef>
                <a:spcPts val="600"/>
              </a:spcBef>
              <a:buNone/>
            </a:pPr>
            <a:endParaRPr lang="en-US" sz="1600" dirty="0"/>
          </a:p>
          <a:p>
            <a:pPr marL="0" indent="0" algn="ctr">
              <a:spcBef>
                <a:spcPts val="600"/>
              </a:spcBef>
              <a:buNone/>
            </a:pPr>
            <a:r>
              <a:rPr lang="en-US" sz="1800" b="1" u="sng" dirty="0"/>
              <a:t>Karen Reyes</a:t>
            </a:r>
          </a:p>
          <a:p>
            <a:pPr marL="0" indent="0" algn="ctr">
              <a:spcBef>
                <a:spcPts val="600"/>
              </a:spcBef>
              <a:buNone/>
            </a:pPr>
            <a:r>
              <a:rPr lang="en-US" sz="1600" dirty="0">
                <a:hlinkClick r:id="rId4"/>
              </a:rPr>
              <a:t>Karen.reyes@maryland.gov</a:t>
            </a:r>
            <a:endParaRPr lang="en-US" sz="1600" dirty="0"/>
          </a:p>
          <a:p>
            <a:pPr marL="0" indent="0" algn="ctr">
              <a:spcBef>
                <a:spcPts val="600"/>
              </a:spcBef>
              <a:buNone/>
            </a:pPr>
            <a:r>
              <a:rPr lang="en-US" sz="1600" dirty="0"/>
              <a:t>(410) 697-9608</a:t>
            </a:r>
          </a:p>
          <a:p>
            <a:pPr marL="0" indent="0" algn="ctr">
              <a:spcBef>
                <a:spcPts val="600"/>
              </a:spcBef>
              <a:buNone/>
            </a:pPr>
            <a:r>
              <a:rPr lang="en-US" sz="1600" dirty="0"/>
              <a:t>(443) 346-0630</a:t>
            </a:r>
          </a:p>
          <a:p>
            <a:pPr marL="0" indent="0" algn="ctr">
              <a:spcBef>
                <a:spcPts val="600"/>
              </a:spcBef>
              <a:buNone/>
            </a:pPr>
            <a:endParaRPr lang="en-US" sz="1600" dirty="0"/>
          </a:p>
          <a:p>
            <a:pPr marL="0" indent="0" algn="ctr">
              <a:spcBef>
                <a:spcPts val="600"/>
              </a:spcBef>
              <a:buNone/>
            </a:pPr>
            <a:r>
              <a:rPr lang="en-US" sz="1800" b="1" u="sng" dirty="0"/>
              <a:t>GOSBA Office Number:</a:t>
            </a:r>
          </a:p>
          <a:p>
            <a:pPr marL="0" indent="0" algn="ctr">
              <a:spcBef>
                <a:spcPts val="600"/>
              </a:spcBef>
              <a:buNone/>
            </a:pPr>
            <a:r>
              <a:rPr lang="en-US" sz="1600" dirty="0"/>
              <a:t>(410) 697-9600</a:t>
            </a:r>
          </a:p>
        </p:txBody>
      </p:sp>
      <p:sp>
        <p:nvSpPr>
          <p:cNvPr id="5" name="Footer Placeholder 4">
            <a:extLst>
              <a:ext uri="{FF2B5EF4-FFF2-40B4-BE49-F238E27FC236}">
                <a16:creationId xmlns:a16="http://schemas.microsoft.com/office/drawing/2014/main" id="{8DAA3D01-B634-4A38-C2F9-1FC99435D883}"/>
              </a:ext>
            </a:extLst>
          </p:cNvPr>
          <p:cNvSpPr>
            <a:spLocks noGrp="1"/>
          </p:cNvSpPr>
          <p:nvPr>
            <p:ph type="ftr" sz="quarter" idx="11"/>
          </p:nvPr>
        </p:nvSpPr>
        <p:spPr>
          <a:xfrm>
            <a:off x="5116286" y="7282942"/>
            <a:ext cx="4550228" cy="365125"/>
          </a:xfrm>
        </p:spPr>
        <p:txBody>
          <a:bodyPr>
            <a:normAutofit/>
          </a:bodyPr>
          <a:lstStyle/>
          <a:p>
            <a:pPr algn="l">
              <a:spcAft>
                <a:spcPts val="600"/>
              </a:spcAft>
            </a:pPr>
            <a:r>
              <a:rPr lang="en-US">
                <a:solidFill>
                  <a:schemeClr val="bg1">
                    <a:alpha val="80000"/>
                  </a:schemeClr>
                </a:solidFill>
              </a:rPr>
              <a:t>For Internal Training Purposes Only</a:t>
            </a:r>
          </a:p>
        </p:txBody>
      </p:sp>
      <p:sp>
        <p:nvSpPr>
          <p:cNvPr id="6" name="Slide Number Placeholder 5">
            <a:extLst>
              <a:ext uri="{FF2B5EF4-FFF2-40B4-BE49-F238E27FC236}">
                <a16:creationId xmlns:a16="http://schemas.microsoft.com/office/drawing/2014/main" id="{1C6CFC80-7A62-E158-F87B-230797187977}"/>
              </a:ext>
            </a:extLst>
          </p:cNvPr>
          <p:cNvSpPr>
            <a:spLocks noGrp="1"/>
          </p:cNvSpPr>
          <p:nvPr>
            <p:ph type="sldNum" sz="quarter" idx="12"/>
          </p:nvPr>
        </p:nvSpPr>
        <p:spPr>
          <a:xfrm>
            <a:off x="10243456" y="7282942"/>
            <a:ext cx="1110343" cy="365125"/>
          </a:xfrm>
        </p:spPr>
        <p:txBody>
          <a:bodyPr>
            <a:normAutofit/>
          </a:bodyPr>
          <a:lstStyle/>
          <a:p>
            <a:pPr>
              <a:spcAft>
                <a:spcPts val="600"/>
              </a:spcAft>
            </a:pPr>
            <a:fld id="{67C030F3-AF27-4921-B0F4-8B1F55AEDAD5}" type="slidenum">
              <a:rPr lang="en-US">
                <a:solidFill>
                  <a:schemeClr val="bg1">
                    <a:alpha val="80000"/>
                  </a:schemeClr>
                </a:solidFill>
              </a:rPr>
              <a:pPr>
                <a:spcAft>
                  <a:spcPts val="600"/>
                </a:spcAft>
              </a:pPr>
              <a:t>54</a:t>
            </a:fld>
            <a:endParaRPr lang="en-US">
              <a:solidFill>
                <a:schemeClr val="bg1">
                  <a:alpha val="80000"/>
                </a:schemeClr>
              </a:solidFill>
            </a:endParaRPr>
          </a:p>
        </p:txBody>
      </p:sp>
      <p:pic>
        <p:nvPicPr>
          <p:cNvPr id="7" name="Picture 6">
            <a:extLst>
              <a:ext uri="{FF2B5EF4-FFF2-40B4-BE49-F238E27FC236}">
                <a16:creationId xmlns:a16="http://schemas.microsoft.com/office/drawing/2014/main" id="{C221FC7A-2A23-D58F-93DA-1F4ED0BC3C5C}"/>
              </a:ext>
            </a:extLst>
          </p:cNvPr>
          <p:cNvPicPr>
            <a:picLocks noChangeAspect="1"/>
          </p:cNvPicPr>
          <p:nvPr/>
        </p:nvPicPr>
        <p:blipFill>
          <a:blip r:embed="rId5"/>
          <a:stretch>
            <a:fillRect/>
          </a:stretch>
        </p:blipFill>
        <p:spPr>
          <a:xfrm>
            <a:off x="0" y="0"/>
            <a:ext cx="12192000" cy="926592"/>
          </a:xfrm>
          <a:prstGeom prst="rect">
            <a:avLst/>
          </a:prstGeom>
        </p:spPr>
      </p:pic>
    </p:spTree>
    <p:extLst>
      <p:ext uri="{BB962C8B-B14F-4D97-AF65-F5344CB8AC3E}">
        <p14:creationId xmlns:p14="http://schemas.microsoft.com/office/powerpoint/2010/main" val="5834071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DE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182A-CE4E-8931-D61B-267A95C60590}"/>
              </a:ext>
            </a:extLst>
          </p:cNvPr>
          <p:cNvSpPr>
            <a:spLocks noGrp="1"/>
          </p:cNvSpPr>
          <p:nvPr>
            <p:ph type="title"/>
          </p:nvPr>
        </p:nvSpPr>
        <p:spPr/>
        <p:txBody>
          <a:bodyPr/>
          <a:lstStyle/>
          <a:p>
            <a:r>
              <a:rPr lang="en-US" dirty="0"/>
              <a:t>How to access the portal</a:t>
            </a:r>
          </a:p>
        </p:txBody>
      </p:sp>
      <p:sp>
        <p:nvSpPr>
          <p:cNvPr id="3" name="Content Placeholder 2">
            <a:extLst>
              <a:ext uri="{FF2B5EF4-FFF2-40B4-BE49-F238E27FC236}">
                <a16:creationId xmlns:a16="http://schemas.microsoft.com/office/drawing/2014/main" id="{2405DEF6-90F7-E5B7-B86C-D99862933834}"/>
              </a:ext>
            </a:extLst>
          </p:cNvPr>
          <p:cNvSpPr>
            <a:spLocks noGrp="1"/>
          </p:cNvSpPr>
          <p:nvPr>
            <p:ph idx="1"/>
          </p:nvPr>
        </p:nvSpPr>
        <p:spPr/>
        <p:txBody>
          <a:bodyPr/>
          <a:lstStyle/>
          <a:p>
            <a:r>
              <a:rPr lang="en-US" dirty="0"/>
              <a:t>Contact GOSBA to retrieve your agencies Username and Password.</a:t>
            </a:r>
          </a:p>
          <a:p>
            <a:r>
              <a:rPr lang="en-US" dirty="0"/>
              <a:t>Visit: </a:t>
            </a:r>
            <a:r>
              <a:rPr lang="en-US" dirty="0">
                <a:hlinkClick r:id="rId2"/>
              </a:rPr>
              <a:t>https://www.doit.state.md.us/MBEForm3/</a:t>
            </a:r>
            <a:r>
              <a:rPr lang="en-US" dirty="0"/>
              <a:t> </a:t>
            </a:r>
          </a:p>
          <a:p>
            <a:r>
              <a:rPr lang="en-US" dirty="0"/>
              <a:t>Log into the portal with your credentials! </a:t>
            </a:r>
          </a:p>
        </p:txBody>
      </p:sp>
      <p:pic>
        <p:nvPicPr>
          <p:cNvPr id="5" name="Picture 4">
            <a:extLst>
              <a:ext uri="{FF2B5EF4-FFF2-40B4-BE49-F238E27FC236}">
                <a16:creationId xmlns:a16="http://schemas.microsoft.com/office/drawing/2014/main" id="{8982BC87-650D-C233-0751-AFA80DB2F5FA}"/>
              </a:ext>
            </a:extLst>
          </p:cNvPr>
          <p:cNvPicPr>
            <a:picLocks noChangeAspect="1"/>
          </p:cNvPicPr>
          <p:nvPr/>
        </p:nvPicPr>
        <p:blipFill>
          <a:blip r:embed="rId3"/>
          <a:stretch>
            <a:fillRect/>
          </a:stretch>
        </p:blipFill>
        <p:spPr>
          <a:xfrm>
            <a:off x="5440218" y="3249580"/>
            <a:ext cx="6512203" cy="3106770"/>
          </a:xfrm>
          <a:prstGeom prst="rect">
            <a:avLst/>
          </a:prstGeom>
        </p:spPr>
      </p:pic>
      <p:sp>
        <p:nvSpPr>
          <p:cNvPr id="6" name="Oval 5">
            <a:extLst>
              <a:ext uri="{FF2B5EF4-FFF2-40B4-BE49-F238E27FC236}">
                <a16:creationId xmlns:a16="http://schemas.microsoft.com/office/drawing/2014/main" id="{D2F65E16-CC5A-43CE-9A71-CC6BD0AEFFFF}"/>
              </a:ext>
            </a:extLst>
          </p:cNvPr>
          <p:cNvSpPr/>
          <p:nvPr/>
        </p:nvSpPr>
        <p:spPr>
          <a:xfrm>
            <a:off x="9589676" y="3410002"/>
            <a:ext cx="2939753" cy="1392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087918E-D07B-89B4-29BC-DA9C93B1E5BD}"/>
              </a:ext>
            </a:extLst>
          </p:cNvPr>
          <p:cNvSpPr>
            <a:spLocks noGrp="1"/>
          </p:cNvSpPr>
          <p:nvPr>
            <p:ph type="ftr" sz="quarter" idx="11"/>
          </p:nvPr>
        </p:nvSpPr>
        <p:spPr/>
        <p:txBody>
          <a:bodyPr/>
          <a:lstStyle/>
          <a:p>
            <a:r>
              <a:rPr lang="en-US"/>
              <a:t>For Internal Training Purposes Only</a:t>
            </a:r>
            <a:endParaRPr lang="en-US" dirty="0"/>
          </a:p>
        </p:txBody>
      </p:sp>
      <p:sp>
        <p:nvSpPr>
          <p:cNvPr id="7" name="Slide Number Placeholder 6">
            <a:extLst>
              <a:ext uri="{FF2B5EF4-FFF2-40B4-BE49-F238E27FC236}">
                <a16:creationId xmlns:a16="http://schemas.microsoft.com/office/drawing/2014/main" id="{BEE3E5F9-868B-57B7-1037-EC9583A58AC9}"/>
              </a:ext>
            </a:extLst>
          </p:cNvPr>
          <p:cNvSpPr>
            <a:spLocks noGrp="1"/>
          </p:cNvSpPr>
          <p:nvPr>
            <p:ph type="sldNum" sz="quarter" idx="12"/>
          </p:nvPr>
        </p:nvSpPr>
        <p:spPr/>
        <p:txBody>
          <a:bodyPr/>
          <a:lstStyle/>
          <a:p>
            <a:fld id="{67C030F3-AF27-4921-B0F4-8B1F55AEDAD5}" type="slidenum">
              <a:rPr lang="en-US" smtClean="0"/>
              <a:t>6</a:t>
            </a:fld>
            <a:endParaRPr lang="en-US" dirty="0"/>
          </a:p>
        </p:txBody>
      </p:sp>
    </p:spTree>
    <p:extLst>
      <p:ext uri="{BB962C8B-B14F-4D97-AF65-F5344CB8AC3E}">
        <p14:creationId xmlns:p14="http://schemas.microsoft.com/office/powerpoint/2010/main" val="37016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2EC7-E41C-EEE7-CB04-1CC6889C00FE}"/>
              </a:ext>
            </a:extLst>
          </p:cNvPr>
          <p:cNvSpPr>
            <a:spLocks noGrp="1"/>
          </p:cNvSpPr>
          <p:nvPr>
            <p:ph type="title"/>
          </p:nvPr>
        </p:nvSpPr>
        <p:spPr/>
        <p:txBody>
          <a:bodyPr/>
          <a:lstStyle/>
          <a:p>
            <a:pPr algn="ctr"/>
            <a:r>
              <a:rPr lang="en-US" dirty="0"/>
              <a:t>Who to contact for technical assistance</a:t>
            </a:r>
          </a:p>
        </p:txBody>
      </p:sp>
      <p:sp>
        <p:nvSpPr>
          <p:cNvPr id="3" name="Text Placeholder 2">
            <a:extLst>
              <a:ext uri="{FF2B5EF4-FFF2-40B4-BE49-F238E27FC236}">
                <a16:creationId xmlns:a16="http://schemas.microsoft.com/office/drawing/2014/main" id="{4AB8C4D4-82EB-8B21-81A6-8AE533A1B50E}"/>
              </a:ext>
            </a:extLst>
          </p:cNvPr>
          <p:cNvSpPr>
            <a:spLocks noGrp="1"/>
          </p:cNvSpPr>
          <p:nvPr>
            <p:ph type="body" idx="1"/>
          </p:nvPr>
        </p:nvSpPr>
        <p:spPr>
          <a:xfrm>
            <a:off x="862014" y="1369642"/>
            <a:ext cx="5157787" cy="642092"/>
          </a:xfrm>
        </p:spPr>
        <p:txBody>
          <a:bodyPr>
            <a:normAutofit/>
          </a:bodyPr>
          <a:lstStyle/>
          <a:p>
            <a:pPr algn="ctr"/>
            <a:r>
              <a:rPr lang="en-US" sz="3600" dirty="0"/>
              <a:t>GOSBA</a:t>
            </a:r>
          </a:p>
        </p:txBody>
      </p:sp>
      <p:sp>
        <p:nvSpPr>
          <p:cNvPr id="4" name="Content Placeholder 3">
            <a:extLst>
              <a:ext uri="{FF2B5EF4-FFF2-40B4-BE49-F238E27FC236}">
                <a16:creationId xmlns:a16="http://schemas.microsoft.com/office/drawing/2014/main" id="{84AA2D27-56BB-33FD-133B-879227D0111E}"/>
              </a:ext>
            </a:extLst>
          </p:cNvPr>
          <p:cNvSpPr>
            <a:spLocks noGrp="1"/>
          </p:cNvSpPr>
          <p:nvPr>
            <p:ph sz="half" idx="2"/>
          </p:nvPr>
        </p:nvSpPr>
        <p:spPr>
          <a:xfrm>
            <a:off x="839788" y="2093721"/>
            <a:ext cx="5157787" cy="3478138"/>
          </a:xfrm>
        </p:spPr>
        <p:txBody>
          <a:bodyPr>
            <a:normAutofit lnSpcReduction="10000"/>
          </a:bodyPr>
          <a:lstStyle/>
          <a:p>
            <a:r>
              <a:rPr lang="en-US" dirty="0"/>
              <a:t>Retrieving username and password</a:t>
            </a:r>
          </a:p>
          <a:p>
            <a:r>
              <a:rPr lang="en-US" dirty="0"/>
              <a:t>Unlocking account after too many login attempts</a:t>
            </a:r>
          </a:p>
          <a:p>
            <a:r>
              <a:rPr lang="en-US" dirty="0"/>
              <a:t>Re-opening submission for the FY after already submitting report </a:t>
            </a:r>
          </a:p>
          <a:p>
            <a:r>
              <a:rPr lang="en-US" dirty="0"/>
              <a:t>Questions about importing </a:t>
            </a:r>
          </a:p>
          <a:p>
            <a:endParaRPr lang="en-US" dirty="0"/>
          </a:p>
        </p:txBody>
      </p:sp>
      <p:sp>
        <p:nvSpPr>
          <p:cNvPr id="5" name="Text Placeholder 4">
            <a:extLst>
              <a:ext uri="{FF2B5EF4-FFF2-40B4-BE49-F238E27FC236}">
                <a16:creationId xmlns:a16="http://schemas.microsoft.com/office/drawing/2014/main" id="{09BE546A-4FE8-1A44-40E6-1C933E650677}"/>
              </a:ext>
            </a:extLst>
          </p:cNvPr>
          <p:cNvSpPr>
            <a:spLocks noGrp="1"/>
          </p:cNvSpPr>
          <p:nvPr>
            <p:ph type="body" sz="quarter" idx="3"/>
          </p:nvPr>
        </p:nvSpPr>
        <p:spPr>
          <a:xfrm>
            <a:off x="6172200" y="1369642"/>
            <a:ext cx="5183188" cy="642093"/>
          </a:xfrm>
        </p:spPr>
        <p:txBody>
          <a:bodyPr>
            <a:normAutofit/>
          </a:bodyPr>
          <a:lstStyle/>
          <a:p>
            <a:pPr algn="ctr"/>
            <a:r>
              <a:rPr lang="en-US" sz="3600" dirty="0" err="1"/>
              <a:t>DoIT</a:t>
            </a:r>
            <a:endParaRPr lang="en-US" sz="3600" dirty="0"/>
          </a:p>
        </p:txBody>
      </p:sp>
      <p:sp>
        <p:nvSpPr>
          <p:cNvPr id="6" name="Content Placeholder 5">
            <a:extLst>
              <a:ext uri="{FF2B5EF4-FFF2-40B4-BE49-F238E27FC236}">
                <a16:creationId xmlns:a16="http://schemas.microsoft.com/office/drawing/2014/main" id="{DC3D07EF-9F1A-8910-350E-06094D681EA1}"/>
              </a:ext>
            </a:extLst>
          </p:cNvPr>
          <p:cNvSpPr>
            <a:spLocks noGrp="1"/>
          </p:cNvSpPr>
          <p:nvPr>
            <p:ph sz="quarter" idx="4"/>
          </p:nvPr>
        </p:nvSpPr>
        <p:spPr>
          <a:xfrm>
            <a:off x="6172200" y="2093721"/>
            <a:ext cx="5183188" cy="3478138"/>
          </a:xfrm>
        </p:spPr>
        <p:txBody>
          <a:bodyPr>
            <a:normAutofit lnSpcReduction="10000"/>
          </a:bodyPr>
          <a:lstStyle/>
          <a:p>
            <a:r>
              <a:rPr lang="en-US" dirty="0"/>
              <a:t>Non-responsive page/buttons</a:t>
            </a:r>
          </a:p>
          <a:p>
            <a:r>
              <a:rPr lang="en-US" dirty="0"/>
              <a:t>Overall system errors not related to importing</a:t>
            </a:r>
          </a:p>
        </p:txBody>
      </p:sp>
      <p:sp>
        <p:nvSpPr>
          <p:cNvPr id="8" name="TextBox 7">
            <a:extLst>
              <a:ext uri="{FF2B5EF4-FFF2-40B4-BE49-F238E27FC236}">
                <a16:creationId xmlns:a16="http://schemas.microsoft.com/office/drawing/2014/main" id="{9597F5EA-5B3B-88AB-9F11-5F3AC692007B}"/>
              </a:ext>
            </a:extLst>
          </p:cNvPr>
          <p:cNvSpPr txBox="1"/>
          <p:nvPr/>
        </p:nvSpPr>
        <p:spPr>
          <a:xfrm>
            <a:off x="2378730" y="5488358"/>
            <a:ext cx="7631394" cy="646331"/>
          </a:xfrm>
          <a:prstGeom prst="rect">
            <a:avLst/>
          </a:prstGeom>
          <a:noFill/>
        </p:spPr>
        <p:txBody>
          <a:bodyPr wrap="square" rtlCol="0">
            <a:spAutoFit/>
          </a:bodyPr>
          <a:lstStyle/>
          <a:p>
            <a:r>
              <a:rPr lang="en-US" b="1" dirty="0">
                <a:solidFill>
                  <a:srgbClr val="C00000"/>
                </a:solidFill>
                <a:latin typeface="Arial" panose="020B0604020202020204" pitchFamily="34" charset="0"/>
              </a:rPr>
              <a:t>Please note: </a:t>
            </a:r>
            <a:r>
              <a:rPr lang="en-US" dirty="0">
                <a:solidFill>
                  <a:srgbClr val="222222"/>
                </a:solidFill>
                <a:latin typeface="Arial" panose="020B0604020202020204" pitchFamily="34" charset="0"/>
              </a:rPr>
              <a:t>It is important to notify GOSBA </a:t>
            </a:r>
            <a:r>
              <a:rPr lang="en-US" b="0" i="0" dirty="0">
                <a:solidFill>
                  <a:srgbClr val="222222"/>
                </a:solidFill>
                <a:effectLst/>
                <a:latin typeface="Arial" panose="020B0604020202020204" pitchFamily="34" charset="0"/>
              </a:rPr>
              <a:t>of any issues that may arise to ensure that it is not a global issue. </a:t>
            </a:r>
            <a:endParaRPr lang="en-US" dirty="0"/>
          </a:p>
        </p:txBody>
      </p:sp>
      <p:sp>
        <p:nvSpPr>
          <p:cNvPr id="7" name="Footer Placeholder 6">
            <a:extLst>
              <a:ext uri="{FF2B5EF4-FFF2-40B4-BE49-F238E27FC236}">
                <a16:creationId xmlns:a16="http://schemas.microsoft.com/office/drawing/2014/main" id="{E3EBFE75-C89D-26B5-29AD-92D9BA6AFCAA}"/>
              </a:ext>
            </a:extLst>
          </p:cNvPr>
          <p:cNvSpPr>
            <a:spLocks noGrp="1"/>
          </p:cNvSpPr>
          <p:nvPr>
            <p:ph type="ftr" sz="quarter" idx="11"/>
          </p:nvPr>
        </p:nvSpPr>
        <p:spPr/>
        <p:txBody>
          <a:bodyPr/>
          <a:lstStyle/>
          <a:p>
            <a:r>
              <a:rPr lang="en-US"/>
              <a:t>For Internal Training Purposes Only</a:t>
            </a:r>
          </a:p>
        </p:txBody>
      </p:sp>
      <p:sp>
        <p:nvSpPr>
          <p:cNvPr id="9" name="Slide Number Placeholder 8">
            <a:extLst>
              <a:ext uri="{FF2B5EF4-FFF2-40B4-BE49-F238E27FC236}">
                <a16:creationId xmlns:a16="http://schemas.microsoft.com/office/drawing/2014/main" id="{F2D3AACD-6E85-2C1B-C73F-A819F472E74D}"/>
              </a:ext>
            </a:extLst>
          </p:cNvPr>
          <p:cNvSpPr>
            <a:spLocks noGrp="1"/>
          </p:cNvSpPr>
          <p:nvPr>
            <p:ph type="sldNum" sz="quarter" idx="12"/>
          </p:nvPr>
        </p:nvSpPr>
        <p:spPr/>
        <p:txBody>
          <a:bodyPr/>
          <a:lstStyle/>
          <a:p>
            <a:fld id="{67C030F3-AF27-4921-B0F4-8B1F55AEDAD5}" type="slidenum">
              <a:rPr lang="en-US" smtClean="0"/>
              <a:t>7</a:t>
            </a:fld>
            <a:endParaRPr lang="en-US"/>
          </a:p>
        </p:txBody>
      </p:sp>
    </p:spTree>
    <p:extLst>
      <p:ext uri="{BB962C8B-B14F-4D97-AF65-F5344CB8AC3E}">
        <p14:creationId xmlns:p14="http://schemas.microsoft.com/office/powerpoint/2010/main" val="654715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CFE8E12-751D-5C75-AB8C-82A93DC3F44C}"/>
              </a:ext>
            </a:extLst>
          </p:cNvPr>
          <p:cNvPicPr>
            <a:picLocks noChangeAspect="1"/>
          </p:cNvPicPr>
          <p:nvPr/>
        </p:nvPicPr>
        <p:blipFill rotWithShape="1">
          <a:blip r:embed="rId2"/>
          <a:srcRect l="29935" t="9091" r="12610"/>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F540B3-8A90-BAEF-6454-A4D289467708}"/>
              </a:ext>
            </a:extLst>
          </p:cNvPr>
          <p:cNvSpPr>
            <a:spLocks noGrp="1"/>
          </p:cNvSpPr>
          <p:nvPr>
            <p:ph type="ctrTitle"/>
          </p:nvPr>
        </p:nvSpPr>
        <p:spPr>
          <a:xfrm>
            <a:off x="477981" y="1122363"/>
            <a:ext cx="4023360" cy="3204134"/>
          </a:xfrm>
        </p:spPr>
        <p:txBody>
          <a:bodyPr anchor="b">
            <a:normAutofit/>
          </a:bodyPr>
          <a:lstStyle/>
          <a:p>
            <a:pPr algn="l"/>
            <a:r>
              <a:rPr lang="en-US" sz="4800"/>
              <a:t>Pulling Payment Report Data</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2CCD97D-48D2-47D0-A5E7-540B8A164345}"/>
              </a:ext>
            </a:extLst>
          </p:cNvPr>
          <p:cNvSpPr>
            <a:spLocks noGrp="1"/>
          </p:cNvSpPr>
          <p:nvPr>
            <p:ph type="ftr" sz="quarter" idx="11"/>
          </p:nvPr>
        </p:nvSpPr>
        <p:spPr>
          <a:xfrm>
            <a:off x="1692321" y="6356350"/>
            <a:ext cx="2809017" cy="365125"/>
          </a:xfrm>
        </p:spPr>
        <p:txBody>
          <a:bodyPr>
            <a:normAutofit/>
          </a:bodyPr>
          <a:lstStyle/>
          <a:p>
            <a:pPr algn="r">
              <a:spcAft>
                <a:spcPts val="600"/>
              </a:spcAft>
            </a:pPr>
            <a:r>
              <a:rPr lang="en-US">
                <a:solidFill>
                  <a:schemeClr val="tx1"/>
                </a:solidFill>
              </a:rPr>
              <a:t>For Internal Training Purposes Only</a:t>
            </a:r>
          </a:p>
        </p:txBody>
      </p:sp>
      <p:sp>
        <p:nvSpPr>
          <p:cNvPr id="4" name="Slide Number Placeholder 3">
            <a:extLst>
              <a:ext uri="{FF2B5EF4-FFF2-40B4-BE49-F238E27FC236}">
                <a16:creationId xmlns:a16="http://schemas.microsoft.com/office/drawing/2014/main" id="{2B717ED2-4B5B-1DD4-9BF6-27BBEA6577F2}"/>
              </a:ext>
            </a:extLst>
          </p:cNvPr>
          <p:cNvSpPr>
            <a:spLocks noGrp="1"/>
          </p:cNvSpPr>
          <p:nvPr>
            <p:ph type="sldNum" sz="quarter" idx="12"/>
          </p:nvPr>
        </p:nvSpPr>
        <p:spPr>
          <a:xfrm>
            <a:off x="8970819" y="6356350"/>
            <a:ext cx="2743200" cy="365125"/>
          </a:xfrm>
        </p:spPr>
        <p:txBody>
          <a:bodyPr>
            <a:normAutofit/>
          </a:bodyPr>
          <a:lstStyle/>
          <a:p>
            <a:pPr>
              <a:spcAft>
                <a:spcPts val="600"/>
              </a:spcAft>
            </a:pPr>
            <a:fld id="{67C030F3-AF27-4921-B0F4-8B1F55AEDAD5}" type="slidenum">
              <a:rPr lang="en-US">
                <a:solidFill>
                  <a:schemeClr val="tx1"/>
                </a:solidFill>
              </a:rPr>
              <a:pPr>
                <a:spcAft>
                  <a:spcPts val="600"/>
                </a:spcAft>
              </a:pPr>
              <a:t>8</a:t>
            </a:fld>
            <a:endParaRPr lang="en-US">
              <a:solidFill>
                <a:schemeClr val="tx1"/>
              </a:solidFill>
            </a:endParaRPr>
          </a:p>
        </p:txBody>
      </p:sp>
    </p:spTree>
    <p:extLst>
      <p:ext uri="{BB962C8B-B14F-4D97-AF65-F5344CB8AC3E}">
        <p14:creationId xmlns:p14="http://schemas.microsoft.com/office/powerpoint/2010/main" val="40534897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1A96-C3C0-72A5-BF96-B02C16FD7447}"/>
              </a:ext>
            </a:extLst>
          </p:cNvPr>
          <p:cNvSpPr>
            <a:spLocks noGrp="1"/>
          </p:cNvSpPr>
          <p:nvPr>
            <p:ph type="title"/>
          </p:nvPr>
        </p:nvSpPr>
        <p:spPr/>
        <p:txBody>
          <a:bodyPr/>
          <a:lstStyle/>
          <a:p>
            <a:r>
              <a:rPr lang="en-US" dirty="0"/>
              <a:t>How does your agency collect data? </a:t>
            </a:r>
          </a:p>
        </p:txBody>
      </p:sp>
      <p:graphicFrame>
        <p:nvGraphicFramePr>
          <p:cNvPr id="5" name="Table 5">
            <a:extLst>
              <a:ext uri="{FF2B5EF4-FFF2-40B4-BE49-F238E27FC236}">
                <a16:creationId xmlns:a16="http://schemas.microsoft.com/office/drawing/2014/main" id="{C274B568-9C8B-795F-970B-5AAC6C742EE7}"/>
              </a:ext>
            </a:extLst>
          </p:cNvPr>
          <p:cNvGraphicFramePr>
            <a:graphicFrameLocks noGrp="1"/>
          </p:cNvGraphicFramePr>
          <p:nvPr>
            <p:ph idx="1"/>
            <p:extLst>
              <p:ext uri="{D42A27DB-BD31-4B8C-83A1-F6EECF244321}">
                <p14:modId xmlns:p14="http://schemas.microsoft.com/office/powerpoint/2010/main" val="2031138545"/>
              </p:ext>
            </p:extLst>
          </p:nvPr>
        </p:nvGraphicFramePr>
        <p:xfrm>
          <a:off x="838200" y="1825624"/>
          <a:ext cx="10515600" cy="3652961"/>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556440081"/>
                    </a:ext>
                  </a:extLst>
                </a:gridCol>
                <a:gridCol w="5257800">
                  <a:extLst>
                    <a:ext uri="{9D8B030D-6E8A-4147-A177-3AD203B41FA5}">
                      <a16:colId xmlns:a16="http://schemas.microsoft.com/office/drawing/2014/main" val="2249623765"/>
                    </a:ext>
                  </a:extLst>
                </a:gridCol>
              </a:tblGrid>
              <a:tr h="909761">
                <a:tc>
                  <a:txBody>
                    <a:bodyPr/>
                    <a:lstStyle/>
                    <a:p>
                      <a:pPr algn="ctr"/>
                      <a:r>
                        <a:rPr lang="en-US" sz="2400" dirty="0"/>
                        <a:t>Data Collection Method</a:t>
                      </a:r>
                    </a:p>
                  </a:txBody>
                  <a:tcPr/>
                </a:tc>
                <a:tc>
                  <a:txBody>
                    <a:bodyPr/>
                    <a:lstStyle/>
                    <a:p>
                      <a:pPr algn="ctr"/>
                      <a:r>
                        <a:rPr lang="en-US" sz="2400" dirty="0"/>
                        <a:t>Where to locate reports? </a:t>
                      </a:r>
                    </a:p>
                  </a:txBody>
                  <a:tcPr/>
                </a:tc>
                <a:extLst>
                  <a:ext uri="{0D108BD9-81ED-4DB2-BD59-A6C34878D82A}">
                    <a16:rowId xmlns:a16="http://schemas.microsoft.com/office/drawing/2014/main" val="3929611942"/>
                  </a:ext>
                </a:extLst>
              </a:tr>
              <a:tr h="909761">
                <a:tc>
                  <a:txBody>
                    <a:bodyPr/>
                    <a:lstStyle/>
                    <a:p>
                      <a:pPr algn="ctr"/>
                      <a:r>
                        <a:rPr lang="en-US" sz="2400" dirty="0"/>
                        <a:t>FMIS Agencies</a:t>
                      </a:r>
                    </a:p>
                  </a:txBody>
                  <a:tcPr/>
                </a:tc>
                <a:tc>
                  <a:txBody>
                    <a:bodyPr/>
                    <a:lstStyle/>
                    <a:p>
                      <a:pPr marL="285750" indent="-285750">
                        <a:buFont typeface="Arial" panose="020B0604020202020204" pitchFamily="34" charset="0"/>
                        <a:buChar char="•"/>
                      </a:pPr>
                      <a:r>
                        <a:rPr lang="en-US" sz="2400" dirty="0"/>
                        <a:t>Pull 700 series reports from ANSWERS database</a:t>
                      </a:r>
                    </a:p>
                    <a:p>
                      <a:pPr marL="285750" indent="-285750">
                        <a:buFont typeface="Arial" panose="020B0604020202020204" pitchFamily="34" charset="0"/>
                        <a:buChar char="•"/>
                      </a:pPr>
                      <a:r>
                        <a:rPr lang="en-US" sz="2400" dirty="0"/>
                        <a:t>Utilize </a:t>
                      </a:r>
                      <a:r>
                        <a:rPr lang="en-US" sz="2400" dirty="0" err="1"/>
                        <a:t>ViewDirect</a:t>
                      </a:r>
                      <a:r>
                        <a:rPr lang="en-US" sz="2400" dirty="0"/>
                        <a:t> A30USB11 </a:t>
                      </a:r>
                    </a:p>
                  </a:txBody>
                  <a:tcPr/>
                </a:tc>
                <a:extLst>
                  <a:ext uri="{0D108BD9-81ED-4DB2-BD59-A6C34878D82A}">
                    <a16:rowId xmlns:a16="http://schemas.microsoft.com/office/drawing/2014/main" val="3515959300"/>
                  </a:ext>
                </a:extLst>
              </a:tr>
              <a:tr h="909761">
                <a:tc>
                  <a:txBody>
                    <a:bodyPr/>
                    <a:lstStyle/>
                    <a:p>
                      <a:pPr algn="ctr"/>
                      <a:r>
                        <a:rPr lang="en-US" sz="2400" dirty="0"/>
                        <a:t>Non-FMIS Agencies</a:t>
                      </a:r>
                    </a:p>
                    <a:p>
                      <a:pPr algn="ctr"/>
                      <a:endParaRPr lang="en-US" sz="2400" dirty="0"/>
                    </a:p>
                  </a:txBody>
                  <a:tcPr/>
                </a:tc>
                <a:tc>
                  <a:txBody>
                    <a:bodyPr/>
                    <a:lstStyle/>
                    <a:p>
                      <a:pPr marL="285750" indent="-285750">
                        <a:buFont typeface="Arial" panose="020B0604020202020204" pitchFamily="34" charset="0"/>
                        <a:buChar char="•"/>
                      </a:pPr>
                      <a:r>
                        <a:rPr lang="en-US" sz="2400" dirty="0"/>
                        <a:t>Utilize internal financial systems to capture procurement data</a:t>
                      </a:r>
                    </a:p>
                    <a:p>
                      <a:pPr marL="285750" indent="-285750">
                        <a:buFont typeface="Arial" panose="020B0604020202020204" pitchFamily="34" charset="0"/>
                        <a:buChar char="•"/>
                      </a:pPr>
                      <a:r>
                        <a:rPr lang="en-US" sz="2400" dirty="0"/>
                        <a:t>MDOT agencies will use </a:t>
                      </a:r>
                      <a:r>
                        <a:rPr lang="en-US" sz="2400" dirty="0" err="1"/>
                        <a:t>iFMIS</a:t>
                      </a:r>
                      <a:r>
                        <a:rPr lang="en-US" sz="2400" dirty="0"/>
                        <a:t> to capture procurement data.</a:t>
                      </a:r>
                    </a:p>
                  </a:txBody>
                  <a:tcPr/>
                </a:tc>
                <a:extLst>
                  <a:ext uri="{0D108BD9-81ED-4DB2-BD59-A6C34878D82A}">
                    <a16:rowId xmlns:a16="http://schemas.microsoft.com/office/drawing/2014/main" val="4002488456"/>
                  </a:ext>
                </a:extLst>
              </a:tr>
            </a:tbl>
          </a:graphicData>
        </a:graphic>
      </p:graphicFrame>
      <p:sp>
        <p:nvSpPr>
          <p:cNvPr id="6" name="TextBox 5">
            <a:extLst>
              <a:ext uri="{FF2B5EF4-FFF2-40B4-BE49-F238E27FC236}">
                <a16:creationId xmlns:a16="http://schemas.microsoft.com/office/drawing/2014/main" id="{21D59187-E377-9D1F-54B3-71AF1C2C052A}"/>
              </a:ext>
            </a:extLst>
          </p:cNvPr>
          <p:cNvSpPr txBox="1"/>
          <p:nvPr/>
        </p:nvSpPr>
        <p:spPr>
          <a:xfrm>
            <a:off x="1463823" y="5594302"/>
            <a:ext cx="9520015" cy="646331"/>
          </a:xfrm>
          <a:prstGeom prst="rect">
            <a:avLst/>
          </a:prstGeom>
          <a:noFill/>
        </p:spPr>
        <p:txBody>
          <a:bodyPr wrap="square" rtlCol="0">
            <a:spAutoFit/>
          </a:bodyPr>
          <a:lstStyle/>
          <a:p>
            <a:r>
              <a:rPr lang="en-US" dirty="0">
                <a:solidFill>
                  <a:srgbClr val="C00000"/>
                </a:solidFill>
              </a:rPr>
              <a:t>Note: </a:t>
            </a:r>
            <a:r>
              <a:rPr lang="en-US" dirty="0"/>
              <a:t>Backup data should include payments against contracts, and one-time only payments for any good or service. These payments will include those made to both Prime and Subcontractors. </a:t>
            </a:r>
          </a:p>
        </p:txBody>
      </p:sp>
      <p:sp>
        <p:nvSpPr>
          <p:cNvPr id="3" name="Footer Placeholder 2">
            <a:extLst>
              <a:ext uri="{FF2B5EF4-FFF2-40B4-BE49-F238E27FC236}">
                <a16:creationId xmlns:a16="http://schemas.microsoft.com/office/drawing/2014/main" id="{E1437CFD-DFDF-F9C8-EC4A-EEF6F064C348}"/>
              </a:ext>
            </a:extLst>
          </p:cNvPr>
          <p:cNvSpPr>
            <a:spLocks noGrp="1"/>
          </p:cNvSpPr>
          <p:nvPr>
            <p:ph type="ftr" sz="quarter" idx="11"/>
          </p:nvPr>
        </p:nvSpPr>
        <p:spPr/>
        <p:txBody>
          <a:bodyPr/>
          <a:lstStyle/>
          <a:p>
            <a:r>
              <a:rPr lang="en-US"/>
              <a:t>For Internal Training Purposes Only</a:t>
            </a:r>
            <a:endParaRPr lang="en-US" dirty="0"/>
          </a:p>
        </p:txBody>
      </p:sp>
      <p:sp>
        <p:nvSpPr>
          <p:cNvPr id="4" name="Slide Number Placeholder 3">
            <a:extLst>
              <a:ext uri="{FF2B5EF4-FFF2-40B4-BE49-F238E27FC236}">
                <a16:creationId xmlns:a16="http://schemas.microsoft.com/office/drawing/2014/main" id="{EF82C779-7FA3-F953-331E-65E0B025A388}"/>
              </a:ext>
            </a:extLst>
          </p:cNvPr>
          <p:cNvSpPr>
            <a:spLocks noGrp="1"/>
          </p:cNvSpPr>
          <p:nvPr>
            <p:ph type="sldNum" sz="quarter" idx="12"/>
          </p:nvPr>
        </p:nvSpPr>
        <p:spPr/>
        <p:txBody>
          <a:bodyPr/>
          <a:lstStyle/>
          <a:p>
            <a:fld id="{67C030F3-AF27-4921-B0F4-8B1F55AEDAD5}" type="slidenum">
              <a:rPr lang="en-US" smtClean="0"/>
              <a:t>9</a:t>
            </a:fld>
            <a:endParaRPr lang="en-US" dirty="0"/>
          </a:p>
        </p:txBody>
      </p:sp>
    </p:spTree>
    <p:extLst>
      <p:ext uri="{BB962C8B-B14F-4D97-AF65-F5344CB8AC3E}">
        <p14:creationId xmlns:p14="http://schemas.microsoft.com/office/powerpoint/2010/main" val="320433150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0000"/>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CCDDEB18998042A4E8A44AB92352FE" ma:contentTypeVersion="2" ma:contentTypeDescription="Create a new document." ma:contentTypeScope="" ma:versionID="8c799a9f96ca0cea17f5ba40ce3e3956">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5F06641-E082-47BB-AB0D-6D5BD72A7044}"/>
</file>

<file path=customXml/itemProps2.xml><?xml version="1.0" encoding="utf-8"?>
<ds:datastoreItem xmlns:ds="http://schemas.openxmlformats.org/officeDocument/2006/customXml" ds:itemID="{E74375EA-5B36-4C0D-9DC3-514F24F16B3F}"/>
</file>

<file path=customXml/itemProps3.xml><?xml version="1.0" encoding="utf-8"?>
<ds:datastoreItem xmlns:ds="http://schemas.openxmlformats.org/officeDocument/2006/customXml" ds:itemID="{54BCC000-B18C-4B1B-AD64-6C2D45C6BD79}"/>
</file>

<file path=docProps/app.xml><?xml version="1.0" encoding="utf-8"?>
<Properties xmlns="http://schemas.openxmlformats.org/officeDocument/2006/extended-properties" xmlns:vt="http://schemas.openxmlformats.org/officeDocument/2006/docPropsVTypes">
  <Template>Office Theme</Template>
  <TotalTime>16073</TotalTime>
  <Words>3451</Words>
  <Application>Microsoft Office PowerPoint</Application>
  <PresentationFormat>Widescreen</PresentationFormat>
  <Paragraphs>411</Paragraphs>
  <Slides>54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Narrow</vt:lpstr>
      <vt:lpstr>Calibri</vt:lpstr>
      <vt:lpstr>Calibri Light</vt:lpstr>
      <vt:lpstr>Wingdings</vt:lpstr>
      <vt:lpstr>Office Theme</vt:lpstr>
      <vt:lpstr>In-Depth Training </vt:lpstr>
      <vt:lpstr>PowerPoint Presentation</vt:lpstr>
      <vt:lpstr>General Overview</vt:lpstr>
      <vt:lpstr>What is Form 3? </vt:lpstr>
      <vt:lpstr>Reporting Legislation: COMAR 21.11.03.17 A(1)(2) and C </vt:lpstr>
      <vt:lpstr>How to access the portal</vt:lpstr>
      <vt:lpstr>Who to contact for technical assistance</vt:lpstr>
      <vt:lpstr>Pulling Payment Report Data</vt:lpstr>
      <vt:lpstr>How does your agency collect data? </vt:lpstr>
      <vt:lpstr>How to access ANSWERS</vt:lpstr>
      <vt:lpstr>Which reports are needed?</vt:lpstr>
      <vt:lpstr>How to pull reports from ANSWERS</vt:lpstr>
      <vt:lpstr>How to pull reports from ANSWERS continued</vt:lpstr>
      <vt:lpstr>Understanding Date Presets on ANSWERS</vt:lpstr>
      <vt:lpstr>Navigating the Form 3 Portal</vt:lpstr>
      <vt:lpstr>Agency Dashboard</vt:lpstr>
      <vt:lpstr>Choosing Your Data Entry Method</vt:lpstr>
      <vt:lpstr>Manual Entry Method </vt:lpstr>
      <vt:lpstr>Form 3 Portal – Removing Expired Data</vt:lpstr>
      <vt:lpstr>Form 3 Portal – Removing Expired Data</vt:lpstr>
      <vt:lpstr>Form 3 Portal – Removing Expired Data</vt:lpstr>
      <vt:lpstr>Form 3 Portal – Revising Contracts</vt:lpstr>
      <vt:lpstr>Form 3 Portal – Revising Contracts</vt:lpstr>
      <vt:lpstr>Form 3 Portal – Revising Contracts</vt:lpstr>
      <vt:lpstr>Form 3 Portal – Adding New Contracts</vt:lpstr>
      <vt:lpstr>PowerPoint Presentation</vt:lpstr>
      <vt:lpstr>Form 3 Portal – Adding New Contracts</vt:lpstr>
      <vt:lpstr>Template Import Method</vt:lpstr>
      <vt:lpstr>Form 3 Portal – Entering Contract Data</vt:lpstr>
      <vt:lpstr>Form 3 Portal- Entering Contract Data</vt:lpstr>
      <vt:lpstr>Form 3 Portal – Entering Contract Data</vt:lpstr>
      <vt:lpstr>Form 3 Portal – Entering Contract Data</vt:lpstr>
      <vt:lpstr>Form 3 Portal – Entering Contract Data</vt:lpstr>
      <vt:lpstr>Form 3 Portal – Entering Contract Data</vt:lpstr>
      <vt:lpstr>Form 3 Portal – Import Method</vt:lpstr>
      <vt:lpstr>Form 3 Portal – Importing Completed Template</vt:lpstr>
      <vt:lpstr>PowerPoint Presentation</vt:lpstr>
      <vt:lpstr>Form 3 Portal – Resolving Import Errors</vt:lpstr>
      <vt:lpstr>Form 3 Portal – Resolving Import Errors</vt:lpstr>
      <vt:lpstr>Form 3 Portal – Resolving Import Errors</vt:lpstr>
      <vt:lpstr>Form 3 Portal – Import Method</vt:lpstr>
      <vt:lpstr>Review and Submission </vt:lpstr>
      <vt:lpstr>Form 3 Portal – Reviewing Data</vt:lpstr>
      <vt:lpstr>Form 3 Portal – Submitting Data</vt:lpstr>
      <vt:lpstr>Form 3 Portal – Submitting Data</vt:lpstr>
      <vt:lpstr>Form 3 Portal – Submitting Data</vt:lpstr>
      <vt:lpstr>Form 3 Best Practices</vt:lpstr>
      <vt:lpstr>Preparing backup data</vt:lpstr>
      <vt:lpstr>Preparing backup data </vt:lpstr>
      <vt:lpstr>Best Practices</vt:lpstr>
      <vt:lpstr>Common Errors and Omissions </vt:lpstr>
      <vt:lpstr>Common Errors and Omissions</vt:lpstr>
      <vt:lpstr>Common Errors and Omissions </vt:lpstr>
      <vt:lpstr>If you have any questions, after today’s training please contact your designated MBE Compliance Manager.</vt:lpstr>
    </vt:vector>
  </TitlesOfParts>
  <Company>Maryland Department of Information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Reyes</dc:creator>
  <cp:lastModifiedBy>Karen Reyes</cp:lastModifiedBy>
  <cp:revision>26</cp:revision>
  <cp:lastPrinted>2022-05-11T20:09:58Z</cp:lastPrinted>
  <dcterms:created xsi:type="dcterms:W3CDTF">2022-04-26T17:09:34Z</dcterms:created>
  <dcterms:modified xsi:type="dcterms:W3CDTF">2022-06-22T14:19:02Z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0x0101001ECCDDEB18998042A4E8A44AB92352FE</vt:lpwstr>
  </property>
</Properties>
</file>